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4" r:id="rId1"/>
  </p:sldMasterIdLst>
  <p:notesMasterIdLst>
    <p:notesMasterId r:id="rId61"/>
  </p:notesMasterIdLst>
  <p:handoutMasterIdLst>
    <p:handoutMasterId r:id="rId62"/>
  </p:handoutMasterIdLst>
  <p:sldIdLst>
    <p:sldId id="384" r:id="rId2"/>
    <p:sldId id="465" r:id="rId3"/>
    <p:sldId id="466" r:id="rId4"/>
    <p:sldId id="467" r:id="rId5"/>
    <p:sldId id="469" r:id="rId6"/>
    <p:sldId id="468" r:id="rId7"/>
    <p:sldId id="470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464" r:id="rId60"/>
  </p:sldIdLst>
  <p:sldSz cx="12192000" cy="6858000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EF1DE"/>
    <a:srgbClr val="000099"/>
    <a:srgbClr val="0000CC"/>
    <a:srgbClr val="FFFFCC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6" autoAdjust="0"/>
    <p:restoredTop sz="72755" autoAdjust="0"/>
  </p:normalViewPr>
  <p:slideViewPr>
    <p:cSldViewPr>
      <p:cViewPr varScale="1">
        <p:scale>
          <a:sx n="76" d="100"/>
          <a:sy n="76" d="100"/>
        </p:scale>
        <p:origin x="171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8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6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rgbClr val="FF0000"/>
                </a:solidFill>
                <a:latin typeface="+mn-lt"/>
              </a:rPr>
              <a:t>本章内容参考了中国科技大学李诚老师的课件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3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SPEC</a:t>
            </a:r>
            <a:r>
              <a:rPr kumimoji="1" lang="zh-CN" altLang="en-US" dirty="0"/>
              <a:t>作为业界芯片性能评分标准，</a:t>
            </a:r>
            <a:r>
              <a:rPr kumimoji="1" lang="en" altLang="zh-CN" dirty="0"/>
              <a:t>SPEC</a:t>
            </a:r>
            <a:r>
              <a:rPr kumimoji="1" lang="zh-CN" altLang="en-US" dirty="0"/>
              <a:t>的分数可以直观体现出硬件的性能，越高越好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B36-9ECD-4FD4-9D96-2BAE4E1A0ED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0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</a:t>
            </a:r>
            <a:r>
              <a:rPr kumimoji="1" lang="en" altLang="zh-CN" dirty="0"/>
              <a:t>a[t1 ]</a:t>
            </a:r>
            <a:r>
              <a:rPr kumimoji="1" lang="zh-CN" altLang="en-US" dirty="0"/>
              <a:t>作为公 共子表达式是不稳妥的 </a:t>
            </a:r>
            <a:endParaRPr kumimoji="1" lang="en-US" altLang="zh-CN" dirty="0"/>
          </a:p>
          <a:p>
            <a:r>
              <a:rPr kumimoji="1" lang="zh-CN" altLang="en-US" dirty="0"/>
              <a:t>因为</a:t>
            </a:r>
            <a:r>
              <a:rPr kumimoji="1" lang="en" altLang="zh-CN" dirty="0"/>
              <a:t>B5 </a:t>
            </a:r>
            <a:r>
              <a:rPr kumimoji="1" lang="zh-CN" altLang="en-US" dirty="0"/>
              <a:t>有对下标变量</a:t>
            </a:r>
            <a:r>
              <a:rPr kumimoji="1" lang="en" altLang="zh-CN" dirty="0"/>
              <a:t>a[t2]</a:t>
            </a:r>
            <a:r>
              <a:rPr kumimoji="1" lang="zh-CN" altLang="en-US" dirty="0"/>
              <a:t>和 </a:t>
            </a:r>
            <a:r>
              <a:rPr kumimoji="1" lang="en" altLang="zh-CN" dirty="0"/>
              <a:t>a[t4]</a:t>
            </a:r>
            <a:r>
              <a:rPr kumimoji="1" lang="zh-CN" altLang="en-US" dirty="0"/>
              <a:t>的赋值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2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71" y="3810000"/>
            <a:ext cx="3040729" cy="29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11957" y="457202"/>
            <a:ext cx="6480043" cy="1731963"/>
          </a:xfrm>
        </p:spPr>
        <p:txBody>
          <a:bodyPr/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11958" y="2492896"/>
            <a:ext cx="6480047" cy="2235200"/>
          </a:xfrm>
        </p:spPr>
        <p:txBody>
          <a:bodyPr/>
          <a:lstStyle>
            <a:lvl1pPr marL="0" indent="0" algn="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5711957" y="2316482"/>
            <a:ext cx="6480048" cy="45719"/>
          </a:xfrm>
          <a:prstGeom prst="rect">
            <a:avLst/>
          </a:prstGeom>
          <a:gradFill flip="none" rotWithShape="1">
            <a:gsLst>
              <a:gs pos="0">
                <a:srgbClr val="03D4A8"/>
              </a:gs>
              <a:gs pos="86253">
                <a:srgbClr val="0060C0"/>
              </a:gs>
              <a:gs pos="74590">
                <a:srgbClr val="0063C0"/>
              </a:gs>
              <a:gs pos="59985">
                <a:srgbClr val="0067C0"/>
              </a:gs>
              <a:gs pos="44191">
                <a:srgbClr val="006BC0"/>
              </a:gs>
              <a:gs pos="35030">
                <a:srgbClr val="006EC0"/>
              </a:gs>
              <a:gs pos="16668">
                <a:srgbClr val="13ABD2"/>
              </a:gs>
              <a:gs pos="9000">
                <a:srgbClr val="21D6E0"/>
              </a:gs>
              <a:gs pos="27000">
                <a:srgbClr val="0070C0"/>
              </a:gs>
              <a:gs pos="100000">
                <a:srgbClr val="005CBF"/>
              </a:gs>
            </a:gsLst>
            <a:lin ang="5400000" scaled="0"/>
            <a:tileRect r="-100000" b="-100000"/>
          </a:gra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B0F0">
                <a:alpha val="97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64805" y="6431082"/>
            <a:ext cx="1727201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A4001D"/>
                </a:solidFill>
                <a:latin typeface="+mn-lt"/>
              </a:rPr>
              <a:t>HUANG Xiaoxi</a:t>
            </a:r>
            <a:endParaRPr lang="en-US" sz="1100" dirty="0">
              <a:solidFill>
                <a:srgbClr val="A4001D"/>
              </a:solidFill>
              <a:latin typeface="+mn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1" y="685800"/>
            <a:ext cx="55499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52400"/>
            <a:ext cx="10871201" cy="609600"/>
          </a:xfrm>
        </p:spPr>
        <p:txBody>
          <a:bodyPr/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6" y="381000"/>
            <a:ext cx="2819399" cy="5867400"/>
          </a:xfrm>
        </p:spPr>
        <p:txBody>
          <a:bodyPr vert="eaVert"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1" y="381000"/>
            <a:ext cx="8255000" cy="5867400"/>
          </a:xfrm>
        </p:spPr>
        <p:txBody>
          <a:bodyPr vert="eaVert"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17526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1" y="40767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2800" y="73856"/>
            <a:ext cx="9956800" cy="611945"/>
          </a:xfrm>
        </p:spPr>
        <p:txBody>
          <a:bodyPr/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9956800" cy="685800"/>
          </a:xfrm>
        </p:spPr>
        <p:txBody>
          <a:bodyPr/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914400"/>
            <a:ext cx="9144000" cy="5334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9088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1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570037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2098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570037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22098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9956800" cy="5334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17526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1" y="40767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128001" y="62738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657601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9956800" cy="609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570037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2098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570037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22098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1" y="228600"/>
            <a:ext cx="9956800" cy="990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17526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1" y="40767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28801" y="152400"/>
            <a:ext cx="9956800" cy="990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570037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2098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570037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22098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28801" y="228600"/>
            <a:ext cx="9956800" cy="990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379200" cy="4978400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defRPr>
            </a:lvl2pPr>
            <a:lvl3pPr>
              <a:defRPr sz="28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defRPr>
            </a:lvl3pPr>
            <a:lvl4pPr>
              <a:defRPr sz="24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defRPr>
            </a:lvl4pPr>
            <a:lvl5pPr>
              <a:defRPr sz="240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144001" y="6320656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143339" y="6356176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327915" y="6356176"/>
            <a:ext cx="2641600" cy="457200"/>
          </a:xfrm>
          <a:ln/>
        </p:spPr>
        <p:txBody>
          <a:bodyPr anchor="ctr" anchorCtr="0"/>
          <a:lstStyle>
            <a:lvl1pPr algn="ctr">
              <a:defRPr/>
            </a:lvl1pPr>
          </a:lstStyle>
          <a:p>
            <a:fld id="{10F35DC5-7E65-8247-99AB-4E984F8A92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89723" y="42508"/>
            <a:ext cx="10795877" cy="72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40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17526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1" y="40767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28801" y="152400"/>
            <a:ext cx="9956800" cy="990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036638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16764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036638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16764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9956800" cy="6858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990600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3505200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16000" y="76200"/>
            <a:ext cx="9956800" cy="6858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990600"/>
            <a:ext cx="11379200" cy="4978400"/>
          </a:xfrm>
        </p:spPr>
        <p:txBody>
          <a:bodyPr/>
          <a:lstStyle>
            <a:lvl1pPr>
              <a:defRPr sz="3200"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>
              <a:defRPr sz="2800"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>
              <a:defRPr sz="2800"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>
              <a:defRPr sz="2400"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>
              <a:defRPr sz="2400"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1440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4064001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"/>
            <a:ext cx="10160000" cy="72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570037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2098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570037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22098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9956800" cy="5334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17526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1" y="4076703"/>
            <a:ext cx="10363200" cy="21717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128001" y="6273800"/>
            <a:ext cx="2641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657601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9956800" cy="6096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2"/>
            <a:ext cx="10363200" cy="1362075"/>
          </a:xfrm>
        </p:spPr>
        <p:txBody>
          <a:bodyPr anchor="t"/>
          <a:lstStyle>
            <a:lvl1pPr algn="l">
              <a:defRPr sz="3200" b="1" cap="all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+mn-ea"/>
                <a:ea typeface="+mn-e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 anchor="ctr" anchorCtr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2" y="76200"/>
            <a:ext cx="9056045" cy="685800"/>
          </a:xfrm>
        </p:spPr>
        <p:txBody>
          <a:bodyPr/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1" y="990600"/>
            <a:ext cx="5080000" cy="5105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1" y="990600"/>
            <a:ext cx="5080000" cy="5105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1280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56003" y="62484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570037"/>
            <a:ext cx="5386917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2209800"/>
            <a:ext cx="5386917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171" y="1570037"/>
            <a:ext cx="5389032" cy="639763"/>
          </a:xfrm>
        </p:spPr>
        <p:txBody>
          <a:bodyPr anchor="b"/>
          <a:lstStyle>
            <a:lvl1pPr marL="0" indent="0">
              <a:buNone/>
              <a:defRPr sz="2400" b="1">
                <a:latin typeface="+mn-ea"/>
                <a:ea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171" y="2209800"/>
            <a:ext cx="5389032" cy="3962400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331201" y="6273800"/>
            <a:ext cx="2641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759203" y="6273800"/>
            <a:ext cx="3860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79509" y="218728"/>
            <a:ext cx="9956800" cy="762000"/>
          </a:xfrm>
        </p:spPr>
        <p:txBody>
          <a:bodyPr/>
          <a:lstStyle>
            <a:lvl1pPr>
              <a:defRPr sz="4000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624"/>
            <a:ext cx="10363200" cy="61798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1905002"/>
            <a:ext cx="4011084" cy="1162051"/>
          </a:xfrm>
        </p:spPr>
        <p:txBody>
          <a:bodyPr/>
          <a:lstStyle>
            <a:lvl1pPr algn="l">
              <a:defRPr sz="2000" b="1"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1" y="273055"/>
            <a:ext cx="6815665" cy="5853113"/>
          </a:xfrm>
        </p:spPr>
        <p:txBody>
          <a:bodyPr/>
          <a:lstStyle>
            <a:lvl1pPr>
              <a:defRPr sz="3200">
                <a:latin typeface="+mn-ea"/>
                <a:ea typeface="+mn-ea"/>
              </a:defRPr>
            </a:lvl1pPr>
            <a:lvl2pPr>
              <a:defRPr sz="28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20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3124203"/>
            <a:ext cx="4011084" cy="3001964"/>
          </a:xfrm>
        </p:spPr>
        <p:txBody>
          <a:bodyPr/>
          <a:lstStyle>
            <a:lvl1pPr marL="0" indent="0">
              <a:buNone/>
              <a:defRPr sz="14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microsoft.com/office/2007/relationships/hdphoto" Target="../media/hdphoto2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/>
          <a:stretch>
            <a:fillRect l="25000" t="11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46"/>
          <p:cNvSpPr>
            <a:spLocks noChangeArrowheads="1"/>
          </p:cNvSpPr>
          <p:nvPr/>
        </p:nvSpPr>
        <p:spPr bwMode="gray">
          <a:xfrm>
            <a:off x="-48683" y="6381328"/>
            <a:ext cx="12240683" cy="476672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4" name="Rectangle 246"/>
          <p:cNvSpPr>
            <a:spLocks noChangeArrowheads="1"/>
          </p:cNvSpPr>
          <p:nvPr/>
        </p:nvSpPr>
        <p:spPr bwMode="gray">
          <a:xfrm>
            <a:off x="-20363" y="19651"/>
            <a:ext cx="12212364" cy="74505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44624"/>
            <a:ext cx="8507805" cy="722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908720"/>
            <a:ext cx="11175999" cy="533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727893" y="6320408"/>
            <a:ext cx="264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1" y="6320408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01" y="6345808"/>
            <a:ext cx="264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493" y="46157"/>
            <a:ext cx="775179" cy="71854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35"/>
            <a:ext cx="762000" cy="74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61" r:id="rId23"/>
    <p:sldLayoutId id="2147483702" r:id="rId24"/>
    <p:sldLayoutId id="2147483709" r:id="rId2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华文新魏" panose="02010800040101010101" pitchFamily="2" charset="-122"/>
          <a:ea typeface="华文新魏" panose="02010800040101010101" pitchFamily="2" charset="-122"/>
          <a:cs typeface="华文新魏" panose="02010800040101010101" pitchFamily="2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320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Times New Roman" panose="02020603050405020304" pitchFamily="18" charset="0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80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Times New Roman" panose="02020603050405020304" pitchFamily="18" charset="0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80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Times New Roman" panose="02020603050405020304" pitchFamily="18" charset="0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40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Times New Roman" panose="02020603050405020304" pitchFamily="18" charset="0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Times New Roman" panose="02020603050405020304" pitchFamily="18" charset="0"/>
          <a:ea typeface="华文新魏" panose="02010800040101010101" pitchFamily="2" charset="-122"/>
          <a:cs typeface="Times New Roman" panose="02020603050405020304" pitchFamily="18" charset="0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doxygen/EarlyCSE_8cpp_source.html" TargetMode="External"/><Relationship Id="rId2" Type="http://schemas.openxmlformats.org/officeDocument/2006/relationships/hyperlink" Target="https://llvm.org/doxygen/EarlyCSE_8cp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lvm.org/doxygen/GVN_8cpp_source.html" TargetMode="External"/><Relationship Id="rId4" Type="http://schemas.openxmlformats.org/officeDocument/2006/relationships/hyperlink" Target="https://llvm.org/docs/Passes.html#gvn-global-value-number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lvm.org/doxygen/IVUsers_8cpp_source.html" TargetMode="External"/><Relationship Id="rId7" Type="http://schemas.openxmlformats.org/officeDocument/2006/relationships/hyperlink" Target="https://llvm.org/doxygen/IndVarSimplify_8cpp.html" TargetMode="External"/><Relationship Id="rId2" Type="http://schemas.openxmlformats.org/officeDocument/2006/relationships/hyperlink" Target="https://llvm.org/docs/Passes.html#iv-users-induction-variable-us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lvm.org/docs/Passes.html#indvars-canonicalize-induction-variables" TargetMode="External"/><Relationship Id="rId5" Type="http://schemas.openxmlformats.org/officeDocument/2006/relationships/hyperlink" Target="https://llvm.org/doxygen/LoopStrengthReduce_8cpp.html" TargetMode="External"/><Relationship Id="rId4" Type="http://schemas.openxmlformats.org/officeDocument/2006/relationships/hyperlink" Target="https://llvm.org/docs/Passes.html#loop-reduce-loop-strength-reduc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lang.llvm.org/docs/CommandGuide/clang.html#code-generation-op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477000" y="401637"/>
            <a:ext cx="5029200" cy="1731963"/>
          </a:xfrm>
        </p:spPr>
        <p:txBody>
          <a:bodyPr/>
          <a:lstStyle/>
          <a:p>
            <a:r>
              <a:rPr lang="zh-CN" altLang="en-US" sz="4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编译原理</a:t>
            </a:r>
            <a:br>
              <a:rPr lang="en-US" altLang="zh-CN" sz="4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Principle of Compiler</a:t>
            </a:r>
            <a:b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2023-2024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第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学期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44259" y="2514600"/>
            <a:ext cx="4648200" cy="22352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新魏" pitchFamily="2" charset="-122"/>
              </a:rPr>
              <a:t>第九章 代码优化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  <a:latin typeface="华文新魏" pitchFamily="2" charset="-122"/>
            </a:endParaRPr>
          </a:p>
          <a:p>
            <a:r>
              <a:rPr lang="zh-CN" altLang="en-US" dirty="0">
                <a:latin typeface="华文新魏" pitchFamily="2" charset="-122"/>
              </a:rPr>
              <a:t>黄孝喜</a:t>
            </a:r>
            <a:endParaRPr lang="en-US" dirty="0"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1720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E906D8-F3EF-C744-D979-5B8B66C31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39799"/>
            <a:ext cx="11379200" cy="4978400"/>
          </a:xfrm>
        </p:spPr>
        <p:txBody>
          <a:bodyPr/>
          <a:lstStyle/>
          <a:p>
            <a:r>
              <a:rPr kumimoji="1" lang="en-US" altLang="zh-CN" dirty="0" err="1"/>
              <a:t>gcc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–O0</a:t>
            </a:r>
            <a:r>
              <a:rPr kumimoji="1" lang="zh-CN" altLang="en-US" dirty="0"/>
              <a:t> 无优化执行结果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gcc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–O1</a:t>
            </a:r>
            <a:r>
              <a:rPr kumimoji="1" lang="zh-CN" altLang="en-US" dirty="0"/>
              <a:t> 中级优化执行结果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gcc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–O2 </a:t>
            </a:r>
            <a:r>
              <a:rPr kumimoji="1" lang="zh-CN" altLang="en-US" dirty="0"/>
              <a:t>高级优化执行结果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C4D670B-C840-A3E9-BC9D-E0A63600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优化对代码性能的影响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B2E7C9-99B9-B681-593A-B6FF9FB0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59" y="1447800"/>
            <a:ext cx="10320018" cy="8484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898EDA-5DA2-C129-BB9E-A48DBF7B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57" y="3418709"/>
            <a:ext cx="10300286" cy="848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2B69A7-CC07-D7C0-C9F7-136E106BA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26" y="5085419"/>
            <a:ext cx="10300286" cy="84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801E769-B1D3-8A15-B89C-9913A80C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毕昇编译器通过</a:t>
            </a:r>
            <a:r>
              <a:rPr kumimoji="1" lang="zh-CN" altLang="en-US" b="1" dirty="0">
                <a:solidFill>
                  <a:srgbClr val="FF0000"/>
                </a:solidFill>
              </a:rPr>
              <a:t>编译优化</a:t>
            </a:r>
            <a:r>
              <a:rPr kumimoji="1" lang="zh-CN" altLang="en-US" dirty="0"/>
              <a:t>提升鲲鹏硬件平台上业务的性能体验， </a:t>
            </a:r>
            <a:r>
              <a:rPr kumimoji="1" lang="en" altLang="zh-CN" dirty="0"/>
              <a:t>SPEC2017</a:t>
            </a:r>
            <a:r>
              <a:rPr kumimoji="1" lang="zh-CN" altLang="en-US" dirty="0"/>
              <a:t>性能较业界编译器</a:t>
            </a:r>
            <a:r>
              <a:rPr kumimoji="1" lang="zh-CN" altLang="en-US" b="1" dirty="0">
                <a:solidFill>
                  <a:srgbClr val="FF0000"/>
                </a:solidFill>
              </a:rPr>
              <a:t>平均高</a:t>
            </a:r>
            <a:r>
              <a:rPr kumimoji="1" lang="en-US" altLang="zh-CN" b="1" dirty="0">
                <a:solidFill>
                  <a:srgbClr val="FF0000"/>
                </a:solidFill>
              </a:rPr>
              <a:t>15%</a:t>
            </a:r>
            <a:r>
              <a:rPr kumimoji="1" lang="zh-CN" altLang="en-US" dirty="0"/>
              <a:t>以上。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1A44CF0-8BE3-EEE9-5C71-6E5854A6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国产开源编译器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毕昇编译器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FCB31E-8C05-B72C-1C3B-B15A8BF81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10673862" cy="386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54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746EF9-DA4A-A209-33F8-EA47EFC3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3423529"/>
            <a:ext cx="11379200" cy="254547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代码优化的定义及背景</a:t>
            </a:r>
            <a:endParaRPr kumimoji="1"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zh-CN" altLang="en-US" dirty="0"/>
              <a:t>常见的优化方式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公共子表达式删除优化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死代码删除、复制传播、常量合并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循环系列优化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强度削弱、删除归纳变量、代码移动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BB7B6D-5BE3-48B4-133F-4FDD1714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7E2389-382E-30BF-A902-79F59839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C544C-B9CE-BC48-9CEF-4FA50357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6" y="764704"/>
            <a:ext cx="11582400" cy="26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8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CC4AD1-2010-F541-4E96-D9E7D460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公共子表达式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</a:t>
            </a:r>
            <a:r>
              <a:rPr kumimoji="1" lang="en" altLang="zh-CN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op y</a:t>
            </a:r>
            <a:r>
              <a:rPr kumimoji="1" lang="zh-CN" altLang="en-US" dirty="0"/>
              <a:t>已被计算过，且到现在为止，</a:t>
            </a:r>
            <a:r>
              <a:rPr kumimoji="1" lang="en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</a:t>
            </a:r>
            <a:r>
              <a:rPr kumimoji="1" lang="en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1" lang="zh-CN" altLang="en-US" dirty="0"/>
              <a:t>的值</a:t>
            </a:r>
            <a:r>
              <a:rPr kumimoji="1" lang="zh-CN" altLang="en-US" b="1" dirty="0">
                <a:solidFill>
                  <a:srgbClr val="FF0000"/>
                </a:solidFill>
              </a:rPr>
              <a:t>未变</a:t>
            </a:r>
            <a:r>
              <a:rPr kumimoji="1" lang="zh-CN" altLang="en-US" dirty="0"/>
              <a:t>，那么该表达式的</a:t>
            </a:r>
            <a:r>
              <a:rPr kumimoji="1" lang="zh-CN" altLang="en-US" b="1" dirty="0">
                <a:solidFill>
                  <a:srgbClr val="0070C0"/>
                </a:solidFill>
              </a:rPr>
              <a:t>本次</a:t>
            </a:r>
            <a:r>
              <a:rPr kumimoji="1" lang="zh-CN" altLang="en-US" dirty="0"/>
              <a:t>出现是</a:t>
            </a:r>
            <a:r>
              <a:rPr kumimoji="1" lang="zh-CN" altLang="en-US" dirty="0">
                <a:solidFill>
                  <a:srgbClr val="FF0000"/>
                </a:solidFill>
              </a:rPr>
              <a:t>公共子表达式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公共子表达式的删除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本次计算可以被删除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其值用上一次计算值替代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A6418B-A995-D8E7-54B7-E6B0AEB8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3C83D6-7734-0B99-F3CB-43F9FC26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公共子表达式删除</a:t>
            </a:r>
          </a:p>
        </p:txBody>
      </p:sp>
    </p:spTree>
    <p:extLst>
      <p:ext uri="{BB962C8B-B14F-4D97-AF65-F5344CB8AC3E}">
        <p14:creationId xmlns:p14="http://schemas.microsoft.com/office/powerpoint/2010/main" val="1470281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2A68B7-B819-E016-E50B-8F4E01453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066800"/>
            <a:ext cx="7924800" cy="4826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8C261C-D622-9EB3-B1D2-0BFCC1605E3C}"/>
              </a:ext>
            </a:extLst>
          </p:cNvPr>
          <p:cNvSpPr txBox="1"/>
          <p:nvPr/>
        </p:nvSpPr>
        <p:spPr>
          <a:xfrm>
            <a:off x="215900" y="764704"/>
            <a:ext cx="3835400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公共子表达式的删除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本次计算可以被删除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其值用上一次计算值替代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59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0C39909-C881-8E87-1AF2-8AFAA0A30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800" y="1040520"/>
            <a:ext cx="7848600" cy="496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F4A472-B34E-0A37-AAD9-89076BEC5FC5}"/>
              </a:ext>
            </a:extLst>
          </p:cNvPr>
          <p:cNvSpPr txBox="1"/>
          <p:nvPr/>
        </p:nvSpPr>
        <p:spPr>
          <a:xfrm>
            <a:off x="215900" y="764704"/>
            <a:ext cx="3835400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公共子表达式的删除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本次计算可以被删除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其值用上一次计算值替代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35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E0816E-2DEA-48AC-7A7D-1E73A7BD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047750"/>
            <a:ext cx="7874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616CC5D-8BA6-8E00-2AEB-37BFFF2C1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450" y="1047750"/>
            <a:ext cx="77851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57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9C4BD3-D627-F10D-BCE2-ADD617757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0" y="1009650"/>
            <a:ext cx="7747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1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8CD9E1A-CFA0-7E74-56EC-58B804043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1041400"/>
            <a:ext cx="7848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8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2746EF9-DA4A-A209-33F8-EA47EFC3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3423529"/>
            <a:ext cx="11379200" cy="2545471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代码优化的定义及背景</a:t>
            </a:r>
            <a:endParaRPr kumimoji="1" lang="en-US" altLang="zh-CN" dirty="0"/>
          </a:p>
          <a:p>
            <a:r>
              <a:rPr kumimoji="1" lang="zh-CN" altLang="en-US" dirty="0"/>
              <a:t>常见的优化方式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公共子表达式删除优化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死代码删除、复制传播、常量合并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循环系列优化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强度削弱、删除归纳变量、代码移动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BB7B6D-5BE3-48B4-133F-4FDD1714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7E2389-382E-30BF-A902-79F59839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C544C-B9CE-BC48-9CEF-4FA50357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46" y="764704"/>
            <a:ext cx="11582400" cy="265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599B0D-107B-981A-53F1-0061BEE50293}"/>
              </a:ext>
            </a:extLst>
          </p:cNvPr>
          <p:cNvSpPr txBox="1"/>
          <p:nvPr/>
        </p:nvSpPr>
        <p:spPr>
          <a:xfrm>
            <a:off x="7390686" y="598729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  <a:latin typeface="+mn-lt"/>
              </a:rPr>
              <a:t>本章内容参考了中国科技大学李诚老师的课件</a:t>
            </a:r>
          </a:p>
        </p:txBody>
      </p:sp>
    </p:spTree>
    <p:extLst>
      <p:ext uri="{BB962C8B-B14F-4D97-AF65-F5344CB8AC3E}">
        <p14:creationId xmlns:p14="http://schemas.microsoft.com/office/powerpoint/2010/main" val="337676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A6BE13-DF2B-DF56-9082-7F9E66CFF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00" y="1060450"/>
            <a:ext cx="7797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5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9A16BDC-C917-37D7-1F43-2A61470E0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1054100"/>
            <a:ext cx="7543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6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D3E67C-9B00-3A53-3AFC-C122125CC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1003300"/>
            <a:ext cx="7543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9EF67A-B6D6-7E78-FF42-2CF1D9F81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035050"/>
            <a:ext cx="7505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9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FB3AC4-775F-A1FE-8AD9-EFBD8391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D88C98-6479-7337-F954-AE0076F0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快速排序中的公共子表达式删除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9EF67A-B6D6-7E78-FF42-2CF1D9F81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3150" y="1035050"/>
            <a:ext cx="7505700" cy="4889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C90D1D-6BC1-DA7A-E723-CB15BD65B399}"/>
              </a:ext>
            </a:extLst>
          </p:cNvPr>
          <p:cNvSpPr/>
          <p:nvPr/>
        </p:nvSpPr>
        <p:spPr bwMode="auto">
          <a:xfrm>
            <a:off x="8686800" y="3886200"/>
            <a:ext cx="533400" cy="2286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矩形标注 4">
            <a:extLst>
              <a:ext uri="{FF2B5EF4-FFF2-40B4-BE49-F238E27FC236}">
                <a16:creationId xmlns:a16="http://schemas.microsoft.com/office/drawing/2014/main" id="{0F68096C-1833-E3BB-B472-046616311DD9}"/>
              </a:ext>
            </a:extLst>
          </p:cNvPr>
          <p:cNvSpPr/>
          <p:nvPr/>
        </p:nvSpPr>
        <p:spPr bwMode="auto">
          <a:xfrm>
            <a:off x="8229600" y="1828799"/>
            <a:ext cx="2667000" cy="1143001"/>
          </a:xfrm>
          <a:prstGeom prst="wedgeRectCallout">
            <a:avLst>
              <a:gd name="adj1" fmla="val -23119"/>
              <a:gd name="adj2" fmla="val 130149"/>
            </a:avLst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B6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中</a:t>
            </a:r>
            <a:r>
              <a:rPr kumimoji="0" lang="en" altLang="zh-CN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a[t1]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能否作为公共子表达式？</a:t>
            </a:r>
          </a:p>
        </p:txBody>
      </p:sp>
    </p:spTree>
    <p:extLst>
      <p:ext uri="{BB962C8B-B14F-4D97-AF65-F5344CB8AC3E}">
        <p14:creationId xmlns:p14="http://schemas.microsoft.com/office/powerpoint/2010/main" val="347012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912CA2-EDC8-5F69-691B-82300C7B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工程实现公共子表达式删除的关键理论与技术点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可用表达式数据流分析 </a:t>
            </a:r>
            <a:r>
              <a:rPr kumimoji="1" lang="en-US" altLang="zh-CN" dirty="0"/>
              <a:t>(</a:t>
            </a:r>
            <a:r>
              <a:rPr kumimoji="1" lang="zh-CN" altLang="en-US" dirty="0"/>
              <a:t>教材第</a:t>
            </a:r>
            <a:r>
              <a:rPr kumimoji="1" lang="en-US" altLang="zh-CN" dirty="0"/>
              <a:t>9</a:t>
            </a:r>
            <a:r>
              <a:rPr kumimoji="1" lang="zh-CN" altLang="en-US" dirty="0"/>
              <a:t>章第</a:t>
            </a:r>
            <a:r>
              <a:rPr kumimoji="1" lang="en-US" altLang="zh-CN" dirty="0"/>
              <a:t>9.2</a:t>
            </a:r>
            <a:r>
              <a:rPr kumimoji="1" lang="zh-CN" altLang="en-US" dirty="0"/>
              <a:t>节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公共子表达式删除的工业界实现代码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文档链接： </a:t>
            </a:r>
            <a:r>
              <a:rPr kumimoji="1" lang="en" altLang="zh-CN" dirty="0">
                <a:hlinkClick r:id="rId2"/>
              </a:rPr>
              <a:t>https://llvm.org/doxygen/EarlyCSE_8cpp.html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pPr lvl="2"/>
            <a:r>
              <a:rPr kumimoji="1" lang="zh-CN" altLang="en-US" dirty="0"/>
              <a:t>源码链接： </a:t>
            </a:r>
            <a:r>
              <a:rPr kumimoji="1" lang="en" altLang="zh-CN" dirty="0">
                <a:hlinkClick r:id="rId3"/>
              </a:rPr>
              <a:t>https://llvm.org/doxygen/EarlyCSE_8cpp_source.html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</a:t>
            </a:r>
            <a:r>
              <a:rPr kumimoji="1" lang="en" altLang="zh-CN" dirty="0"/>
              <a:t>Global Value Numbering</a:t>
            </a:r>
            <a:r>
              <a:rPr kumimoji="1" lang="zh-CN" altLang="en-US" dirty="0"/>
              <a:t>算法的工业界实现代码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文档链接： </a:t>
            </a:r>
            <a:r>
              <a:rPr kumimoji="1" lang="en" altLang="zh-CN" dirty="0">
                <a:hlinkClick r:id="rId4"/>
              </a:rPr>
              <a:t>https://llvm.org/docs/Passes.html#gvn-global-value-numbering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源码链接： </a:t>
            </a:r>
            <a:r>
              <a:rPr kumimoji="1" lang="en" altLang="zh-CN" dirty="0">
                <a:hlinkClick r:id="rId5"/>
              </a:rPr>
              <a:t>https://llvm.org/doxygen/GVN_8cpp_source.html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A98054-2306-5CFC-50E8-3826F8FF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16FB8E5-5182-E6F9-2264-E85826DF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理论联系实际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课外延伸阅读</a:t>
            </a:r>
          </a:p>
        </p:txBody>
      </p:sp>
    </p:spTree>
    <p:extLst>
      <p:ext uri="{BB962C8B-B14F-4D97-AF65-F5344CB8AC3E}">
        <p14:creationId xmlns:p14="http://schemas.microsoft.com/office/powerpoint/2010/main" val="175535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6CF857-BAA7-BEF7-E0AE-281DFA41F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死代码是指计算的结果永远不被引用的语句</a:t>
            </a:r>
            <a:endParaRPr kumimoji="1" lang="en-US" altLang="zh-CN" dirty="0"/>
          </a:p>
          <a:p>
            <a:r>
              <a:rPr kumimoji="1" lang="zh-CN" altLang="en-US" dirty="0"/>
              <a:t>一些优化变换可能会引起死代码</a:t>
            </a:r>
          </a:p>
          <a:p>
            <a:pPr lvl="1"/>
            <a:r>
              <a:rPr kumimoji="1" lang="zh-CN" altLang="en-US" dirty="0"/>
              <a:t>如：复制传播、常量合并</a:t>
            </a:r>
            <a:endParaRPr kumimoji="1" lang="en-US" altLang="zh-CN" dirty="0"/>
          </a:p>
          <a:p>
            <a:r>
              <a:rPr kumimoji="1" lang="zh-CN" altLang="en-US" dirty="0"/>
              <a:t>例</a:t>
            </a:r>
            <a:r>
              <a:rPr kumimoji="1" lang="en-US" altLang="zh-CN" dirty="0"/>
              <a:t>:</a:t>
            </a:r>
            <a:r>
              <a:rPr kumimoji="1" lang="zh-CN" altLang="en-US" dirty="0"/>
              <a:t> 为便于调试，可能在程序中加打印语句，测试 后改成右边的形式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F5BFF5-E3E6-AE65-303A-18774455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5AD1B3A-50E5-AA1D-E6D5-BFBE5AAE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死代码删除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F4D7BC-9784-F648-A72E-48DB1AC70649}"/>
              </a:ext>
            </a:extLst>
          </p:cNvPr>
          <p:cNvSpPr txBox="1"/>
          <p:nvPr/>
        </p:nvSpPr>
        <p:spPr>
          <a:xfrm>
            <a:off x="787400" y="4592928"/>
            <a:ext cx="45466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3200" dirty="0"/>
              <a:t>debug = true</a:t>
            </a:r>
            <a:endParaRPr lang="en-US" altLang="zh-CN" sz="3200" dirty="0"/>
          </a:p>
          <a:p>
            <a:r>
              <a:rPr lang="en-US" altLang="zh-CN" sz="3200" dirty="0"/>
              <a:t>……</a:t>
            </a:r>
          </a:p>
          <a:p>
            <a:r>
              <a:rPr lang="zh-CN" altLang="en-US" sz="3200" dirty="0"/>
              <a:t>if (debug) print … </a:t>
            </a:r>
            <a:endParaRPr lang="en-US" altLang="zh-CN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5D1C0-EC05-0095-4638-13E0B67ACC6A}"/>
              </a:ext>
            </a:extLst>
          </p:cNvPr>
          <p:cNvSpPr txBox="1"/>
          <p:nvPr/>
        </p:nvSpPr>
        <p:spPr>
          <a:xfrm>
            <a:off x="6324600" y="4592928"/>
            <a:ext cx="45466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3200" dirty="0"/>
              <a:t>debug = </a:t>
            </a:r>
            <a:r>
              <a:rPr lang="en-US" altLang="zh-CN" sz="3200" dirty="0"/>
              <a:t>false</a:t>
            </a:r>
          </a:p>
          <a:p>
            <a:r>
              <a:rPr lang="en-US" altLang="zh-CN" sz="3200" dirty="0"/>
              <a:t>……</a:t>
            </a:r>
          </a:p>
          <a:p>
            <a:r>
              <a:rPr lang="zh-CN" altLang="en-US" sz="3200" dirty="0"/>
              <a:t>if (debug) print … 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36794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964B0F9-7CB2-E7D8-D4DD-E277BA24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0642600" cy="5181600"/>
          </a:xfrm>
        </p:spPr>
        <p:txBody>
          <a:bodyPr/>
          <a:lstStyle/>
          <a:p>
            <a:r>
              <a:rPr kumimoji="1" lang="zh-CN" altLang="en-US" dirty="0"/>
              <a:t>定义：在复制语句</a:t>
            </a:r>
            <a:r>
              <a:rPr kumimoji="1" lang="en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y</a:t>
            </a:r>
            <a:r>
              <a:rPr kumimoji="1" lang="zh-CN" altLang="en-US" dirty="0"/>
              <a:t>之后尽可能用</a:t>
            </a:r>
            <a:r>
              <a:rPr kumimoji="1" lang="en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1" lang="zh-CN" alt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代替</a:t>
            </a:r>
            <a:r>
              <a:rPr kumimoji="1" lang="en" altLang="zh-CN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  <a:p>
            <a:endParaRPr kumimoji="1" lang="en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常用的</a:t>
            </a:r>
            <a:r>
              <a:rPr kumimoji="1" lang="zh-CN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公共子表达式删除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和其他一些优化会引入一些复制语句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复制传播本身没有优化的意义，但可以给死代码删除创造机会</a:t>
            </a:r>
          </a:p>
          <a:p>
            <a:endParaRPr kumimoji="1" lang="en" altLang="zh-CN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6B485F-B088-AEE0-CBA7-97BB2797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8EDDA3-47F8-F417-6FBC-1D8B7009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复制传播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2158D-7B2E-1026-05B5-93AC6821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48" y="1600200"/>
            <a:ext cx="66472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23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87C6A5-21D7-3D4E-17B4-3B77862F6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990600"/>
            <a:ext cx="7556500" cy="4978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4ECFE1-8FA9-3EEE-F589-C1AC5CCA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9B4960C-3760-4A00-1B6E-35026CF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快排中的死代码删除</a:t>
            </a:r>
          </a:p>
        </p:txBody>
      </p:sp>
    </p:spTree>
    <p:extLst>
      <p:ext uri="{BB962C8B-B14F-4D97-AF65-F5344CB8AC3E}">
        <p14:creationId xmlns:p14="http://schemas.microsoft.com/office/powerpoint/2010/main" val="41056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4ECFE1-8FA9-3EEE-F589-C1AC5CCA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9B4960C-3760-4A00-1B6E-35026CF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快排中的死代码删除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59DBBA-A269-B3F6-D5EA-01FB8782D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50" y="1009650"/>
            <a:ext cx="7505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0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95A185-BA46-52C6-257C-A0E511C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在不改变程序运行效果的前提下，对程序代码进行</a:t>
            </a:r>
            <a:r>
              <a:rPr kumimoji="1" lang="zh-CN" altLang="en-US" b="1" dirty="0">
                <a:solidFill>
                  <a:srgbClr val="FF0000"/>
                </a:solidFill>
              </a:rPr>
              <a:t>等价变换</a:t>
            </a:r>
            <a:r>
              <a:rPr kumimoji="1" lang="zh-CN" altLang="en-US" dirty="0"/>
              <a:t>，使之能</a:t>
            </a:r>
            <a:r>
              <a:rPr kumimoji="1" lang="zh-CN" altLang="en-US" b="1" dirty="0">
                <a:solidFill>
                  <a:srgbClr val="FF0000"/>
                </a:solidFill>
              </a:rPr>
              <a:t>生成更加高效目标代码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优化目标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运行时间更短</a:t>
            </a:r>
            <a:r>
              <a:rPr kumimoji="1" lang="en-US" altLang="zh-CN" dirty="0"/>
              <a:t>(</a:t>
            </a:r>
            <a:r>
              <a:rPr kumimoji="1" lang="zh-CN" altLang="en-US" b="1" dirty="0">
                <a:solidFill>
                  <a:srgbClr val="FF0000"/>
                </a:solidFill>
              </a:rPr>
              <a:t>时间效率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占用空间更小</a:t>
            </a:r>
            <a:r>
              <a:rPr kumimoji="1" lang="en-US" altLang="zh-CN" dirty="0"/>
              <a:t>(</a:t>
            </a:r>
            <a:r>
              <a:rPr kumimoji="1" lang="zh-CN" altLang="en-US" b="1" dirty="0">
                <a:solidFill>
                  <a:srgbClr val="FF0000"/>
                </a:solidFill>
              </a:rPr>
              <a:t>空间效率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代码优化是编写程序过程中不可或缺的关键环节！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DAF8237-A5A4-3422-E1BC-723CFFF0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822FE26-EE9E-C75F-80C3-DC992DED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什么是代码优化？</a:t>
            </a:r>
          </a:p>
        </p:txBody>
      </p:sp>
    </p:spTree>
    <p:extLst>
      <p:ext uri="{BB962C8B-B14F-4D97-AF65-F5344CB8AC3E}">
        <p14:creationId xmlns:p14="http://schemas.microsoft.com/office/powerpoint/2010/main" val="1678481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4ECFE1-8FA9-3EEE-F589-C1AC5CCA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9B4960C-3760-4A00-1B6E-35026CF6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快排中的死代码删除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91D5E0-C0EB-0E7F-7B28-EE9033150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1066800"/>
            <a:ext cx="7581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2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18AB7C8-E94E-113F-3F52-F22D84FAD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557000" cy="5365576"/>
          </a:xfrm>
        </p:spPr>
        <p:txBody>
          <a:bodyPr/>
          <a:lstStyle/>
          <a:p>
            <a:r>
              <a:rPr kumimoji="1" lang="zh-CN" altLang="en-US" dirty="0"/>
              <a:t>如果在</a:t>
            </a:r>
            <a:r>
              <a:rPr kumimoji="1" lang="zh-CN" altLang="en-US" dirty="0">
                <a:solidFill>
                  <a:srgbClr val="C00000"/>
                </a:solidFill>
              </a:rPr>
              <a:t>编译时刻</a:t>
            </a:r>
            <a:r>
              <a:rPr kumimoji="1" lang="zh-CN" altLang="en-US" dirty="0"/>
              <a:t>推导出</a:t>
            </a:r>
            <a:r>
              <a:rPr kumimoji="1" lang="zh-CN" altLang="en-US" dirty="0">
                <a:solidFill>
                  <a:srgbClr val="C00000"/>
                </a:solidFill>
              </a:rPr>
              <a:t>一个表达式的值是常量</a:t>
            </a:r>
            <a:r>
              <a:rPr kumimoji="1" lang="zh-CN" altLang="en-US" dirty="0"/>
              <a:t>，就可以使用该常量 来代替这个表达式。</a:t>
            </a:r>
            <a:endParaRPr kumimoji="1" lang="en-US" altLang="zh-CN" dirty="0"/>
          </a:p>
          <a:p>
            <a:r>
              <a:rPr kumimoji="1" lang="zh-CN" altLang="en-US" dirty="0"/>
              <a:t>例</a:t>
            </a:r>
            <a:r>
              <a:rPr kumimoji="1" lang="en-US" altLang="zh-CN" dirty="0"/>
              <a:t>:</a:t>
            </a:r>
            <a:r>
              <a:rPr kumimoji="1" lang="zh-CN" altLang="en-US" dirty="0"/>
              <a:t> 计算圆周长的表达式 </a:t>
            </a:r>
            <a:r>
              <a:rPr kumimoji="1" lang="en" altLang="zh-CN" dirty="0"/>
              <a:t>l = 2*3.14*r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zh-CN" altLang="en-US" dirty="0"/>
              <a:t>常量合并本身没有优化的意义，但</a:t>
            </a:r>
            <a:r>
              <a:rPr kumimoji="1" lang="zh-CN" altLang="en-US" dirty="0">
                <a:solidFill>
                  <a:srgbClr val="C00000"/>
                </a:solidFill>
              </a:rPr>
              <a:t>可以给死代码删除创造机会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67C5A4-E039-0284-A88F-CF9DC1E7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1006DEE-14C7-EED1-4ADC-B3600C06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常量合并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6E938-1037-215F-02A5-EF23F799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743200"/>
            <a:ext cx="6514867" cy="16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53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AC5FDCA-FDE3-401F-C997-FC145BEAD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在循环中的代码会被执行多次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迭代次数越多，执行时间越长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降低每次迭代计算的复杂度</a:t>
            </a:r>
            <a:r>
              <a:rPr kumimoji="1" lang="zh-CN" altLang="en-US" dirty="0"/>
              <a:t>是循环优化的重要方法</a:t>
            </a:r>
            <a:endParaRPr kumimoji="1" lang="en-US" altLang="zh-CN" dirty="0"/>
          </a:p>
          <a:p>
            <a:r>
              <a:rPr kumimoji="1" lang="zh-CN" altLang="en-US" dirty="0"/>
              <a:t>潜在的优化可能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强度削弱</a:t>
            </a:r>
            <a:r>
              <a:rPr kumimoji="1" lang="en-US" altLang="zh-CN" dirty="0"/>
              <a:t>(</a:t>
            </a:r>
            <a:r>
              <a:rPr kumimoji="1" lang="en" altLang="zh-CN" dirty="0"/>
              <a:t>Strength Reduction)</a:t>
            </a:r>
          </a:p>
          <a:p>
            <a:pPr lvl="1"/>
            <a:r>
              <a:rPr kumimoji="1" lang="zh-CN" altLang="en-US" dirty="0"/>
              <a:t>将程序中执行时间较长的运算替换为执行时间较短的运算</a:t>
            </a:r>
            <a:endParaRPr kumimoji="1" lang="en" altLang="zh-CN" dirty="0"/>
          </a:p>
          <a:p>
            <a:pPr lvl="1"/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6F219A-948C-272D-FED3-BE4B3B406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23AB671-9BF0-AEDA-5D7D-9C1C5EEB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循环中的强度削弱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74BB86-B924-8237-9206-CF9850DB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56" y="3733800"/>
            <a:ext cx="9675816" cy="246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9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01DF22-F1C3-7156-0994-1893BABB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990600"/>
            <a:ext cx="7442199" cy="4978400"/>
          </a:xfrm>
        </p:spPr>
        <p:txBody>
          <a:bodyPr/>
          <a:lstStyle/>
          <a:p>
            <a:r>
              <a:rPr kumimoji="1" lang="zh-CN" altLang="en-US" dirty="0"/>
              <a:t>观察</a:t>
            </a:r>
            <a:r>
              <a:rPr kumimoji="1" lang="en" altLang="zh-CN" dirty="0"/>
              <a:t>B</a:t>
            </a:r>
            <a:r>
              <a:rPr kumimoji="1" lang="en" altLang="zh-CN" baseline="-25000" dirty="0"/>
              <a:t>2</a:t>
            </a:r>
            <a:r>
              <a:rPr kumimoji="1" lang="zh-CN" altLang="en-US" dirty="0"/>
              <a:t>和</a:t>
            </a:r>
            <a:r>
              <a:rPr kumimoji="1" lang="en" altLang="zh-CN" dirty="0"/>
              <a:t>B</a:t>
            </a:r>
            <a:r>
              <a:rPr kumimoji="1" lang="en" altLang="zh-CN" baseline="-25000" dirty="0"/>
              <a:t>3</a:t>
            </a:r>
            <a:r>
              <a:rPr kumimoji="1" lang="zh-CN" altLang="en-US" dirty="0"/>
              <a:t>中的变量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2</a:t>
            </a:r>
            <a:r>
              <a:rPr kumimoji="1" lang="zh-CN" altLang="en-US" dirty="0"/>
              <a:t>和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4</a:t>
            </a:r>
          </a:p>
          <a:p>
            <a:pPr lvl="1"/>
            <a:r>
              <a:rPr kumimoji="1" lang="en" altLang="zh-CN" dirty="0"/>
              <a:t>t</a:t>
            </a:r>
            <a:r>
              <a:rPr kumimoji="1" lang="en" altLang="zh-CN" baseline="-25000" dirty="0"/>
              <a:t>2</a:t>
            </a:r>
            <a:r>
              <a:rPr kumimoji="1" lang="zh-CN" altLang="en-US" dirty="0"/>
              <a:t>和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4</a:t>
            </a:r>
            <a:r>
              <a:rPr kumimoji="1" lang="zh-CN" altLang="en-US" dirty="0"/>
              <a:t>总是按照一定的步幅递增或递减</a:t>
            </a:r>
            <a:endParaRPr kumimoji="1" lang="en-US" altLang="zh-CN" dirty="0"/>
          </a:p>
          <a:p>
            <a:r>
              <a:rPr kumimoji="1" lang="zh-CN" altLang="en-US" dirty="0"/>
              <a:t>归纳变量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如果存在一个常量</a:t>
            </a:r>
            <a:r>
              <a:rPr kumimoji="1" lang="en" altLang="zh-CN" dirty="0"/>
              <a:t>c</a:t>
            </a:r>
            <a:r>
              <a:rPr kumimoji="1" lang="zh-CN" altLang="en" dirty="0"/>
              <a:t>，</a:t>
            </a:r>
            <a:r>
              <a:rPr kumimoji="1" lang="zh-CN" altLang="en-US" dirty="0"/>
              <a:t>使</a:t>
            </a:r>
            <a:r>
              <a:rPr kumimoji="1" lang="en" altLang="zh-CN" dirty="0"/>
              <a:t>x</a:t>
            </a:r>
            <a:r>
              <a:rPr kumimoji="1" lang="zh-CN" altLang="en-US" dirty="0"/>
              <a:t>的每一次赋值总是增加</a:t>
            </a:r>
            <a:r>
              <a:rPr kumimoji="1" lang="en" altLang="zh-CN" dirty="0"/>
              <a:t>c</a:t>
            </a:r>
            <a:r>
              <a:rPr kumimoji="1" lang="zh-CN" altLang="en" dirty="0"/>
              <a:t>，</a:t>
            </a:r>
            <a:r>
              <a:rPr kumimoji="1" lang="zh-CN" altLang="en-US" dirty="0"/>
              <a:t>则称</a:t>
            </a:r>
            <a:r>
              <a:rPr kumimoji="1" lang="en" altLang="zh-CN" dirty="0"/>
              <a:t>x</a:t>
            </a:r>
            <a:r>
              <a:rPr kumimoji="1" lang="zh-CN" altLang="en-US" dirty="0"/>
              <a:t>为归纳变量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基本形式：</a:t>
            </a:r>
            <a:r>
              <a:rPr kumimoji="1" lang="en" altLang="zh-CN" dirty="0"/>
              <a:t>x = x + c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高级形式：</a:t>
            </a:r>
            <a:r>
              <a:rPr kumimoji="1" lang="en" altLang="zh-CN" dirty="0"/>
              <a:t>x = c*</a:t>
            </a:r>
            <a:r>
              <a:rPr kumimoji="1" lang="en" altLang="zh-CN" dirty="0" err="1"/>
              <a:t>i+d</a:t>
            </a:r>
            <a:r>
              <a:rPr kumimoji="1" lang="en" altLang="zh-CN" dirty="0"/>
              <a:t> (c</a:t>
            </a:r>
            <a:r>
              <a:rPr kumimoji="1" lang="zh-CN" altLang="en-US" dirty="0"/>
              <a:t>，</a:t>
            </a:r>
            <a:r>
              <a:rPr kumimoji="1" lang="en" altLang="zh-CN" dirty="0"/>
              <a:t>d</a:t>
            </a:r>
            <a:r>
              <a:rPr kumimoji="1" lang="zh-CN" altLang="en" dirty="0"/>
              <a:t>是</a:t>
            </a:r>
            <a:r>
              <a:rPr kumimoji="1" lang="zh-CN" altLang="en-US" dirty="0"/>
              <a:t>常量，</a:t>
            </a:r>
            <a:r>
              <a:rPr kumimoji="1" lang="en" altLang="zh-CN" dirty="0" err="1"/>
              <a:t>i</a:t>
            </a:r>
            <a:r>
              <a:rPr kumimoji="1" lang="zh-CN" altLang="en" dirty="0"/>
              <a:t>是</a:t>
            </a:r>
            <a:r>
              <a:rPr kumimoji="1" lang="zh-CN" altLang="en-US" dirty="0"/>
              <a:t>归纳变量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强度削弱：用</a:t>
            </a:r>
            <a:r>
              <a:rPr kumimoji="1" lang="zh-CN" altLang="en-US" dirty="0">
                <a:solidFill>
                  <a:srgbClr val="C00000"/>
                </a:solidFill>
              </a:rPr>
              <a:t>增量运算</a:t>
            </a:r>
            <a:r>
              <a:rPr kumimoji="1" lang="en-US" altLang="zh-CN" dirty="0">
                <a:solidFill>
                  <a:srgbClr val="C00000"/>
                </a:solidFill>
              </a:rPr>
              <a:t>(</a:t>
            </a:r>
            <a:r>
              <a:rPr kumimoji="1" lang="zh-CN" altLang="en-US" dirty="0">
                <a:solidFill>
                  <a:srgbClr val="C00000"/>
                </a:solidFill>
              </a:rPr>
              <a:t>加或减</a:t>
            </a:r>
            <a:r>
              <a:rPr kumimoji="1" lang="en-US" altLang="zh-CN" dirty="0">
                <a:solidFill>
                  <a:srgbClr val="C00000"/>
                </a:solidFill>
              </a:rPr>
              <a:t>)</a:t>
            </a:r>
            <a:r>
              <a:rPr kumimoji="1" lang="zh-CN" altLang="en-US" dirty="0"/>
              <a:t>替代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13366D-3401-E869-3801-A1CFD205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64EC1B-AB5F-47EB-1CCD-C617EF20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循环中的强度削弱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32BE14-CFA2-5B31-88F9-46736BF1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990600"/>
            <a:ext cx="3759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96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13366D-3401-E869-3801-A1CFD205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64EC1B-AB5F-47EB-1CCD-C617EF20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循环中的强度削弱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32BE14-CFA2-5B31-88F9-46736BF1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990600"/>
            <a:ext cx="3759200" cy="48133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AFFD87E-AFCB-9A1E-3BA3-9B76C380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0400" y="990600"/>
            <a:ext cx="3557734" cy="49784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1E410468-ACFF-3C49-AFFE-0D904051D7F8}"/>
              </a:ext>
            </a:extLst>
          </p:cNvPr>
          <p:cNvSpPr/>
          <p:nvPr/>
        </p:nvSpPr>
        <p:spPr bwMode="auto">
          <a:xfrm>
            <a:off x="4572000" y="2895600"/>
            <a:ext cx="2076715" cy="121920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68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13366D-3401-E869-3801-A1CFD205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464EC1B-AB5F-47EB-1CCD-C617EF20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循环中的强度削弱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32BE14-CFA2-5B31-88F9-46736BF1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990600"/>
            <a:ext cx="3759200" cy="48133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AFFD87E-AFCB-9A1E-3BA3-9B76C380B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0400" y="990600"/>
            <a:ext cx="3557734" cy="49784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1E410468-ACFF-3C49-AFFE-0D904051D7F8}"/>
              </a:ext>
            </a:extLst>
          </p:cNvPr>
          <p:cNvSpPr/>
          <p:nvPr/>
        </p:nvSpPr>
        <p:spPr bwMode="auto">
          <a:xfrm>
            <a:off x="4572000" y="2895600"/>
            <a:ext cx="2076715" cy="121920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6ACFA5-BE3F-323C-02A8-4CC5C223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1981200"/>
            <a:ext cx="1739900" cy="584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7E110A-3330-B4B8-20C0-2226C079A9F0}"/>
              </a:ext>
            </a:extLst>
          </p:cNvPr>
          <p:cNvSpPr txBox="1"/>
          <p:nvPr/>
        </p:nvSpPr>
        <p:spPr>
          <a:xfrm>
            <a:off x="4635280" y="1325547"/>
            <a:ext cx="2921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将循环中t</a:t>
            </a:r>
            <a:r>
              <a:rPr lang="zh-CN" altLang="en-US" baseline="-25000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 的初始化运算提到循环外</a:t>
            </a:r>
          </a:p>
        </p:txBody>
      </p:sp>
    </p:spTree>
    <p:extLst>
      <p:ext uri="{BB962C8B-B14F-4D97-AF65-F5344CB8AC3E}">
        <p14:creationId xmlns:p14="http://schemas.microsoft.com/office/powerpoint/2010/main" val="2336711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CFE156-EB02-F87F-A467-E1451B941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124157"/>
            <a:ext cx="3822700" cy="48895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80343C3-BE56-6A17-1921-81C9A911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CA10E4-9588-208E-F008-D429DE4D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循环中的强度削弱</a:t>
            </a: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14663B8B-287A-6D74-63C9-0680D017EB1F}"/>
              </a:ext>
            </a:extLst>
          </p:cNvPr>
          <p:cNvSpPr/>
          <p:nvPr/>
        </p:nvSpPr>
        <p:spPr bwMode="auto">
          <a:xfrm>
            <a:off x="4572000" y="2895600"/>
            <a:ext cx="2076715" cy="1219200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24FEAE-5E0F-8A9A-2E5D-EF4A8526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082" y="764704"/>
            <a:ext cx="36449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9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E219CCF-FCA5-17E2-4708-A949D763E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990600"/>
            <a:ext cx="6985000" cy="4978400"/>
          </a:xfrm>
        </p:spPr>
        <p:txBody>
          <a:bodyPr/>
          <a:lstStyle/>
          <a:p>
            <a:r>
              <a:rPr kumimoji="1" lang="en" altLang="zh-CN" dirty="0" err="1"/>
              <a:t>i</a:t>
            </a:r>
            <a:r>
              <a:rPr kumimoji="1" lang="en" altLang="zh-CN" dirty="0"/>
              <a:t>, j, t</a:t>
            </a:r>
            <a:r>
              <a:rPr kumimoji="1" lang="en" altLang="zh-CN" baseline="-25000" dirty="0"/>
              <a:t>2</a:t>
            </a:r>
            <a:r>
              <a:rPr kumimoji="1" lang="zh-CN" altLang="en-US" dirty="0"/>
              <a:t>与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4</a:t>
            </a:r>
            <a:r>
              <a:rPr kumimoji="1" lang="zh-CN" altLang="en-US" dirty="0"/>
              <a:t>均为归纳变量</a:t>
            </a:r>
            <a:endParaRPr kumimoji="1" lang="en-US" altLang="zh-CN" dirty="0"/>
          </a:p>
          <a:p>
            <a:r>
              <a:rPr kumimoji="1" lang="zh-CN" altLang="en-US" dirty="0"/>
              <a:t>按照变化步调对归纳变量进行分组</a:t>
            </a:r>
            <a:endParaRPr kumimoji="1" lang="en" altLang="zh-CN" dirty="0"/>
          </a:p>
          <a:p>
            <a:pPr lvl="1"/>
            <a:r>
              <a:rPr kumimoji="1" lang="en" altLang="zh-CN" dirty="0" err="1"/>
              <a:t>i</a:t>
            </a:r>
            <a:r>
              <a:rPr kumimoji="1" lang="zh-CN" altLang="en-US" dirty="0"/>
              <a:t>与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2</a:t>
            </a:r>
            <a:r>
              <a:rPr kumimoji="1" lang="en" altLang="zh-CN" dirty="0"/>
              <a:t> , j</a:t>
            </a:r>
            <a:r>
              <a:rPr kumimoji="1" lang="zh-CN" altLang="en-US" dirty="0"/>
              <a:t>与</a:t>
            </a:r>
            <a:r>
              <a:rPr kumimoji="1" lang="en" altLang="zh-CN" dirty="0"/>
              <a:t>t</a:t>
            </a:r>
            <a:r>
              <a:rPr kumimoji="1" lang="en" altLang="zh-CN" baseline="-25000" dirty="0"/>
              <a:t>4</a:t>
            </a:r>
            <a:r>
              <a:rPr kumimoji="1" lang="en" altLang="zh-CN" dirty="0"/>
              <a:t> </a:t>
            </a:r>
          </a:p>
          <a:p>
            <a:r>
              <a:rPr kumimoji="1" lang="zh-CN" altLang="en-US" dirty="0"/>
              <a:t>删除冗余的归纳变量</a:t>
            </a:r>
          </a:p>
          <a:p>
            <a:pPr lvl="1"/>
            <a:r>
              <a:rPr kumimoji="1" lang="zh-CN" altLang="en-US" dirty="0"/>
              <a:t>一个循环中，如一组归纳变量的值的变化 保持步调一致，可只保留一个。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4027BFD-045A-7035-622B-83A57F35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A11DE31-A9BB-F4D9-D241-8D7365FB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循环中归纳变量删除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5C2BF5-FBFB-ACA0-DC5C-D94CB0109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07"/>
          <a:stretch/>
        </p:blipFill>
        <p:spPr>
          <a:xfrm>
            <a:off x="228600" y="857837"/>
            <a:ext cx="3886200" cy="5485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8E6B5A-849F-7B99-EB2B-37581D854616}"/>
              </a:ext>
            </a:extLst>
          </p:cNvPr>
          <p:cNvSpPr txBox="1"/>
          <p:nvPr/>
        </p:nvSpPr>
        <p:spPr>
          <a:xfrm>
            <a:off x="5232400" y="4343400"/>
            <a:ext cx="612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第一步：删除循环中对 i 和 j 的计算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F63A631-972D-4E92-A983-06C53059B0AE}"/>
              </a:ext>
            </a:extLst>
          </p:cNvPr>
          <p:cNvCxnSpPr/>
          <p:nvPr/>
        </p:nvCxnSpPr>
        <p:spPr bwMode="auto">
          <a:xfrm>
            <a:off x="1371600" y="2971800"/>
            <a:ext cx="13716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CE5CAB2-B58B-E207-37A7-9222B130A0E3}"/>
              </a:ext>
            </a:extLst>
          </p:cNvPr>
          <p:cNvCxnSpPr/>
          <p:nvPr/>
        </p:nvCxnSpPr>
        <p:spPr bwMode="auto">
          <a:xfrm>
            <a:off x="1371600" y="4343400"/>
            <a:ext cx="1371600" cy="0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7B4C9B4-0BBD-BBD8-63B6-F27D1E87A69E}"/>
              </a:ext>
            </a:extLst>
          </p:cNvPr>
          <p:cNvSpPr txBox="1"/>
          <p:nvPr/>
        </p:nvSpPr>
        <p:spPr>
          <a:xfrm>
            <a:off x="5232400" y="5105400"/>
            <a:ext cx="673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第二步：将对</a:t>
            </a:r>
            <a:r>
              <a:rPr lang="en" altLang="zh-CN" dirty="0" err="1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i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和</a:t>
            </a:r>
            <a:r>
              <a:rPr lang="en" altLang="zh-CN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j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的引用分别替换为</a:t>
            </a:r>
            <a:r>
              <a:rPr lang="en" altLang="zh-CN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t2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与</a:t>
            </a:r>
            <a:r>
              <a:rPr lang="en" altLang="zh-CN" dirty="0">
                <a:solidFill>
                  <a:srgbClr val="C00000"/>
                </a:solidFill>
                <a:latin typeface="Consolas" panose="020B0609020204030204" pitchFamily="49" charset="0"/>
                <a:ea typeface="Microsoft YaHei" panose="020B0503020204020204" pitchFamily="34" charset="-122"/>
                <a:cs typeface="Consolas" panose="020B0609020204030204" pitchFamily="49" charset="0"/>
              </a:rPr>
              <a:t>t4</a:t>
            </a:r>
            <a:endParaRPr lang="zh-CN" altLang="en-US" dirty="0">
              <a:solidFill>
                <a:srgbClr val="C00000"/>
              </a:solidFill>
              <a:latin typeface="Consolas" panose="020B0609020204030204" pitchFamily="49" charset="0"/>
              <a:ea typeface="Microsoft YaHei" panose="020B0503020204020204" pitchFamily="34" charset="-122"/>
              <a:cs typeface="Consolas" panose="020B0609020204030204" pitchFamily="49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3C731B3-2B9B-D62F-B56B-EEC785FD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5410200"/>
            <a:ext cx="644763" cy="3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2F55E8-1E34-C7B1-F0A9-6EC4D248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990600"/>
            <a:ext cx="8705088" cy="536557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F05F3F-3146-BE8B-471F-17BA3B94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B8573BB-87CD-C93E-E60F-0CCEC66C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优化后的快速排序代码</a:t>
            </a:r>
          </a:p>
        </p:txBody>
      </p:sp>
    </p:spTree>
    <p:extLst>
      <p:ext uri="{BB962C8B-B14F-4D97-AF65-F5344CB8AC3E}">
        <p14:creationId xmlns:p14="http://schemas.microsoft.com/office/powerpoint/2010/main" val="359661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B8F646B-560E-E0D1-1EBA-3413F25A5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877652"/>
            <a:ext cx="11633200" cy="5365576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工程实现循环优化的关键理论与技术点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如何识别归纳变量？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文档链接：</a:t>
            </a:r>
            <a:r>
              <a:rPr kumimoji="1" lang="en" altLang="zh-CN" dirty="0">
                <a:hlinkClick r:id="rId2"/>
              </a:rPr>
              <a:t>https://llvm.org/docs/Passes.html#iv-users-induction-variable-users</a:t>
            </a:r>
            <a:r>
              <a:rPr kumimoji="1" lang="zh-CN" altLang="en-US" dirty="0"/>
              <a:t> </a:t>
            </a:r>
            <a:endParaRPr kumimoji="1" lang="en" altLang="zh-CN" dirty="0"/>
          </a:p>
          <a:p>
            <a:pPr lvl="2"/>
            <a:r>
              <a:rPr kumimoji="1" lang="zh-CN" altLang="en-US" dirty="0"/>
              <a:t>源码链接：</a:t>
            </a:r>
            <a:r>
              <a:rPr kumimoji="1" lang="en" altLang="zh-CN" dirty="0">
                <a:hlinkClick r:id="rId3"/>
              </a:rPr>
              <a:t>https://llvm.org/doxygen/IVUsers_8cpp_source.html</a:t>
            </a:r>
            <a:endParaRPr kumimoji="1" lang="en" altLang="zh-CN" dirty="0"/>
          </a:p>
          <a:p>
            <a:pPr lvl="1"/>
            <a:r>
              <a:rPr kumimoji="1" lang="zh-CN" altLang="en-US" dirty="0"/>
              <a:t>强度削弱的工业界实现代码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文档链接：</a:t>
            </a:r>
            <a:r>
              <a:rPr kumimoji="1" lang="en" altLang="zh-CN" dirty="0">
                <a:hlinkClick r:id="rId4"/>
              </a:rPr>
              <a:t>https://llvm.org/docs/Passes.html#loop-reduce-loop-strength-reduction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源码链接：</a:t>
            </a:r>
            <a:r>
              <a:rPr kumimoji="1" lang="en" altLang="zh-CN" dirty="0">
                <a:hlinkClick r:id="rId5"/>
              </a:rPr>
              <a:t>https://llvm.org/doxygen/LoopStrengthReduce_8cpp.html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归纳变量删除的工业界实现代码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文档链接：</a:t>
            </a:r>
            <a:r>
              <a:rPr kumimoji="1" lang="en" altLang="zh-CN" dirty="0">
                <a:hlinkClick r:id="rId6"/>
              </a:rPr>
              <a:t>https://llvm.org/docs/Passes.html#indvars-canonicalize-induction-variables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源码链接：</a:t>
            </a:r>
            <a:r>
              <a:rPr kumimoji="1" lang="en" altLang="zh-CN" dirty="0">
                <a:hlinkClick r:id="rId7"/>
              </a:rPr>
              <a:t>https://llvm.org/doxygen/IndVarSimplify_8cpp.html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082FE2B-7F64-747B-1AF8-D2DF9778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6DAD7D2-ED18-654A-0C56-B0B8E6F8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理论联系实际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课外延伸阅读</a:t>
            </a:r>
          </a:p>
        </p:txBody>
      </p:sp>
    </p:spTree>
    <p:extLst>
      <p:ext uri="{BB962C8B-B14F-4D97-AF65-F5344CB8AC3E}">
        <p14:creationId xmlns:p14="http://schemas.microsoft.com/office/powerpoint/2010/main" val="332316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688182E-28B0-74AF-DEB2-31AE2021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990600"/>
            <a:ext cx="5689600" cy="4978400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高级语言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直接面向开发者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与数学公式类似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编程效率高</a:t>
            </a:r>
            <a:endParaRPr kumimoji="1" lang="en-US" altLang="zh-CN" dirty="0"/>
          </a:p>
          <a:p>
            <a:r>
              <a:rPr kumimoji="1" lang="zh-CN" altLang="en-US" dirty="0"/>
              <a:t>机器语言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驱动硬件完成具体任务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编程效率低</a:t>
            </a:r>
            <a:endParaRPr kumimoji="1" lang="en-US" altLang="zh-CN" dirty="0"/>
          </a:p>
          <a:p>
            <a:r>
              <a:rPr kumimoji="1" lang="zh-CN" altLang="en-US" dirty="0"/>
              <a:t>编译器提供程序开发的便捷性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实现人机交流，将人类易懂的高级语言翻译成硬件可执行的目标机器语言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8D7D29-B267-69AE-0B26-CB416530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858240D-52FE-2409-0403-F92FA191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为什么需要代码优化？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95524B-5C9D-0197-6021-AB46BFB95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0" y="1131285"/>
            <a:ext cx="4630246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7BE5E6-DCDE-AA6C-E360-1E406F2EA3BA}"/>
              </a:ext>
            </a:extLst>
          </p:cNvPr>
          <p:cNvSpPr txBox="1"/>
          <p:nvPr/>
        </p:nvSpPr>
        <p:spPr>
          <a:xfrm>
            <a:off x="61937" y="1981200"/>
            <a:ext cx="18555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源头1：程 序员编写的 代码存在低 效计算</a:t>
            </a:r>
          </a:p>
          <a:p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源头2：代 码翻译过程 中，产生了 冗余代码</a:t>
            </a:r>
          </a:p>
        </p:txBody>
      </p:sp>
    </p:spTree>
    <p:extLst>
      <p:ext uri="{BB962C8B-B14F-4D97-AF65-F5344CB8AC3E}">
        <p14:creationId xmlns:p14="http://schemas.microsoft.com/office/powerpoint/2010/main" val="391725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77ECE71-81B3-1F04-795E-175536AE6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循环不变计算</a:t>
            </a:r>
            <a:r>
              <a:rPr kumimoji="1" lang="en-US" altLang="zh-CN" dirty="0">
                <a:solidFill>
                  <a:srgbClr val="C00000"/>
                </a:solidFill>
              </a:rPr>
              <a:t>(</a:t>
            </a:r>
            <a:r>
              <a:rPr kumimoji="1" lang="en" altLang="zh-CN" dirty="0">
                <a:solidFill>
                  <a:srgbClr val="C00000"/>
                </a:solidFill>
              </a:rPr>
              <a:t>loop-invariant computation)</a:t>
            </a:r>
            <a:r>
              <a:rPr kumimoji="1" lang="zh-CN" altLang="en-US" dirty="0"/>
              <a:t>是指不管循环执行多少次 都得到相同结果的表达式</a:t>
            </a:r>
            <a:endParaRPr kumimoji="1" lang="en-US" altLang="zh-CN" dirty="0"/>
          </a:p>
          <a:p>
            <a:r>
              <a:rPr kumimoji="1" lang="zh-CN" altLang="en-US" dirty="0"/>
              <a:t>代码移动是</a:t>
            </a:r>
            <a:r>
              <a:rPr kumimoji="1" lang="zh-CN" altLang="en-US" dirty="0">
                <a:solidFill>
                  <a:srgbClr val="C00000"/>
                </a:solidFill>
              </a:rPr>
              <a:t>循环优化</a:t>
            </a:r>
            <a:r>
              <a:rPr kumimoji="1" lang="zh-CN" altLang="en-US" dirty="0"/>
              <a:t>的一种，在</a:t>
            </a:r>
            <a:r>
              <a:rPr kumimoji="1" lang="zh-CN" altLang="en-US" dirty="0">
                <a:solidFill>
                  <a:srgbClr val="C00000"/>
                </a:solidFill>
              </a:rPr>
              <a:t>进入循环前</a:t>
            </a:r>
            <a:r>
              <a:rPr kumimoji="1" lang="zh-CN" altLang="en-US" dirty="0"/>
              <a:t>就对循环不变计算进行求值</a:t>
            </a:r>
            <a:endParaRPr kumimoji="1" lang="en-US" altLang="zh-CN" dirty="0"/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例：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&lt;= limit − 2 ) …</a:t>
            </a: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代码移动后变换成</a:t>
            </a:r>
            <a:endParaRPr kumimoji="1"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 = limit − 2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kumimoji="1" lang="en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while (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&lt;= t ) …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AB28D-B26E-FC8B-6BD2-FC1F5A24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E1BECD7-4A53-72C3-FBB9-B0C1B734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代码移动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D35CF9-4DD4-2481-242E-B4B01B42F088}"/>
              </a:ext>
            </a:extLst>
          </p:cNvPr>
          <p:cNvSpPr txBox="1"/>
          <p:nvPr/>
        </p:nvSpPr>
        <p:spPr>
          <a:xfrm>
            <a:off x="5029200" y="4263873"/>
            <a:ext cx="647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对于多重嵌套循环， 循环不变计算是相对于某一个循环的，可能对于更加外层的循环，它就不成立了。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因此，处理循环时，按照由里到外的方式</a:t>
            </a:r>
          </a:p>
        </p:txBody>
      </p:sp>
    </p:spTree>
    <p:extLst>
      <p:ext uri="{BB962C8B-B14F-4D97-AF65-F5344CB8AC3E}">
        <p14:creationId xmlns:p14="http://schemas.microsoft.com/office/powerpoint/2010/main" val="22367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04D4A65-3BED-BC5B-8F9B-CB18E6AC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代码优化是编译技术的重要组成部分，是发挥硬件能力、提升编程 水平的重要技术手段。</a:t>
            </a:r>
            <a:endParaRPr kumimoji="1" lang="en-US" altLang="zh-CN" dirty="0"/>
          </a:p>
          <a:p>
            <a:r>
              <a:rPr kumimoji="1" lang="zh-CN" altLang="en-US" dirty="0"/>
              <a:t>常见的代码优化方法有循环优化和公共子表达式删除等。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循环的强度削弱和归纳变量删除依赖于归纳变量识别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公共子表达式删除依赖于公共子表达式的识别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可以看出，大部分的高级优化均需要利用代码分析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4DFC35-31BD-D973-F5CB-53772733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31DD54-2745-4C8F-72ED-7338D776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代码优化小结</a:t>
            </a:r>
          </a:p>
        </p:txBody>
      </p:sp>
    </p:spTree>
    <p:extLst>
      <p:ext uri="{BB962C8B-B14F-4D97-AF65-F5344CB8AC3E}">
        <p14:creationId xmlns:p14="http://schemas.microsoft.com/office/powerpoint/2010/main" val="292716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759A4AD-7F94-836C-9EF2-497A1FCE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66" y="1113572"/>
            <a:ext cx="8017933" cy="5242603"/>
          </a:xfrm>
        </p:spPr>
        <p:txBody>
          <a:bodyPr/>
          <a:lstStyle/>
          <a:p>
            <a:r>
              <a:rPr kumimoji="1" lang="zh-CN" altLang="en-US" dirty="0"/>
              <a:t>由于在编译优化方面的杰出贡献被授予</a:t>
            </a:r>
            <a:r>
              <a:rPr kumimoji="1" lang="en-US" altLang="zh-CN" dirty="0"/>
              <a:t>2006</a:t>
            </a:r>
            <a:r>
              <a:rPr kumimoji="1" lang="zh-CN" altLang="en-US" dirty="0"/>
              <a:t>年 计算机图灵奖</a:t>
            </a:r>
            <a:endParaRPr kumimoji="1" lang="en-US" altLang="zh-CN" dirty="0"/>
          </a:p>
          <a:p>
            <a:r>
              <a:rPr kumimoji="1" lang="zh-CN" altLang="en-US" dirty="0"/>
              <a:t>是世界上第一位获得图灵奖的女科学家</a:t>
            </a:r>
            <a:endParaRPr kumimoji="1" lang="en-US" altLang="zh-CN" dirty="0"/>
          </a:p>
          <a:p>
            <a:r>
              <a:rPr kumimoji="1" lang="zh-CN" altLang="en-US" dirty="0"/>
              <a:t>重要的理论与实践工作有：</a:t>
            </a:r>
            <a:endParaRPr kumimoji="1" lang="en-US" altLang="zh-CN" dirty="0"/>
          </a:p>
          <a:p>
            <a:pPr lvl="1"/>
            <a:r>
              <a:rPr kumimoji="1" lang="en" altLang="zh-CN" dirty="0"/>
              <a:t>Program Optimization</a:t>
            </a:r>
            <a:r>
              <a:rPr kumimoji="1" lang="zh-CN" altLang="en" dirty="0"/>
              <a:t>， </a:t>
            </a:r>
            <a:r>
              <a:rPr kumimoji="1" lang="en" altLang="zh-CN" dirty="0"/>
              <a:t>1966</a:t>
            </a:r>
            <a:endParaRPr kumimoji="1" lang="en-US" altLang="zh-CN" dirty="0"/>
          </a:p>
          <a:p>
            <a:pPr lvl="1"/>
            <a:r>
              <a:rPr kumimoji="1" lang="en" altLang="zh-CN" dirty="0"/>
              <a:t>Control Flow Analysis</a:t>
            </a:r>
            <a:r>
              <a:rPr kumimoji="1" lang="zh-CN" altLang="en" dirty="0"/>
              <a:t>，</a:t>
            </a:r>
            <a:r>
              <a:rPr kumimoji="1" lang="en" altLang="zh-CN" dirty="0"/>
              <a:t>1970</a:t>
            </a:r>
            <a:endParaRPr kumimoji="1" lang="en-US" altLang="zh-CN" dirty="0"/>
          </a:p>
          <a:p>
            <a:pPr lvl="1"/>
            <a:r>
              <a:rPr kumimoji="1" lang="en" altLang="zh-CN" dirty="0"/>
              <a:t>A Basis for Program Optimization, 1970</a:t>
            </a:r>
            <a:endParaRPr kumimoji="1" lang="en-US" altLang="zh-CN" dirty="0"/>
          </a:p>
          <a:p>
            <a:pPr lvl="1"/>
            <a:r>
              <a:rPr kumimoji="1" lang="en" altLang="zh-CN" dirty="0"/>
              <a:t>A Catalog of Optimizing Transformations</a:t>
            </a:r>
            <a:r>
              <a:rPr kumimoji="1" lang="zh-CN" altLang="en" dirty="0"/>
              <a:t>，</a:t>
            </a:r>
            <a:r>
              <a:rPr kumimoji="1" lang="en" altLang="zh-CN" dirty="0"/>
              <a:t>1971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EC071B-FA17-A215-9442-B10A9E15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4E7379C-59BA-C6D1-650F-9BE97F71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图灵奖获得者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法兰</a:t>
            </a:r>
            <a:r>
              <a:rPr kumimoji="1" lang="en-US" altLang="zh-CN" dirty="0"/>
              <a:t>·</a:t>
            </a:r>
            <a:r>
              <a:rPr kumimoji="1" lang="zh-CN" altLang="en-US" dirty="0"/>
              <a:t>艾伦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F8D121-1181-BDDF-5443-B3C877FC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088173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22868D-07FE-A484-2663-D5BF5747B172}"/>
              </a:ext>
            </a:extLst>
          </p:cNvPr>
          <p:cNvSpPr txBox="1"/>
          <p:nvPr/>
        </p:nvSpPr>
        <p:spPr>
          <a:xfrm>
            <a:off x="8896712" y="4205642"/>
            <a:ext cx="28550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Frances Allen （1932-2020） ACM/IEEE Fellow 美国科学院院士</a:t>
            </a:r>
          </a:p>
        </p:txBody>
      </p:sp>
    </p:spTree>
    <p:extLst>
      <p:ext uri="{BB962C8B-B14F-4D97-AF65-F5344CB8AC3E}">
        <p14:creationId xmlns:p14="http://schemas.microsoft.com/office/powerpoint/2010/main" val="1858503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201B5C3-0C84-8466-A826-48472D31A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理解循环的重要意义 </a:t>
            </a:r>
            <a:endParaRPr kumimoji="1" lang="en-US" altLang="zh-CN" dirty="0"/>
          </a:p>
          <a:p>
            <a:r>
              <a:rPr kumimoji="1" lang="zh-CN" altLang="en-US" dirty="0"/>
              <a:t>循环的一些基本概念</a:t>
            </a:r>
          </a:p>
          <a:p>
            <a:pPr lvl="1"/>
            <a:r>
              <a:rPr kumimoji="1" lang="zh-CN" altLang="en-US" dirty="0"/>
              <a:t>支配结点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深度优先排序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回边</a:t>
            </a:r>
          </a:p>
          <a:p>
            <a:r>
              <a:rPr kumimoji="1" lang="zh-CN" altLang="en-US" dirty="0"/>
              <a:t>自然循环及其识别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44BD6D-A682-D72B-4E08-7E2B7485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0C6750-3E70-9733-4928-4D8D06CA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9.5</a:t>
            </a:r>
            <a:r>
              <a:rPr kumimoji="1" lang="zh-CN" altLang="en-US" dirty="0"/>
              <a:t> 流图中的循环</a:t>
            </a:r>
          </a:p>
        </p:txBody>
      </p:sp>
    </p:spTree>
    <p:extLst>
      <p:ext uri="{BB962C8B-B14F-4D97-AF65-F5344CB8AC3E}">
        <p14:creationId xmlns:p14="http://schemas.microsoft.com/office/powerpoint/2010/main" val="2766852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CC790FE-6ED3-E711-F49E-7BE10C61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标识循环并对循环专门处理的重要性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程序执行的大部分时间消耗在循环上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循环会影响程序分析的运行时间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改进循环性能的优化会对程序执行产生显著影响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1620A7-3DF6-4659-7C86-675CAD62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FF4A10-77EC-D562-9C90-0566543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流图中的循环</a:t>
            </a:r>
          </a:p>
        </p:txBody>
      </p:sp>
    </p:spTree>
    <p:extLst>
      <p:ext uri="{BB962C8B-B14F-4D97-AF65-F5344CB8AC3E}">
        <p14:creationId xmlns:p14="http://schemas.microsoft.com/office/powerpoint/2010/main" val="1926206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77E05E-8B3F-92EB-E45B-61A4B2E9A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loop unrolling(</a:t>
            </a:r>
            <a:r>
              <a:rPr kumimoji="1" lang="zh-CN" altLang="en-US" dirty="0"/>
              <a:t>循环展开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通过将循环体内的代码复制多次，增加</a:t>
            </a:r>
            <a:r>
              <a:rPr kumimoji="1" lang="en" altLang="zh-CN" dirty="0"/>
              <a:t>loop</a:t>
            </a:r>
            <a:r>
              <a:rPr kumimoji="1" lang="zh-CN" altLang="en-US" dirty="0"/>
              <a:t>每一次迭代的步长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减少循环分支指令执行的次数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增大处理器指令调度的空间（指令并行、流水线）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增加了寄存器的重用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9AC6D5-8D45-39BB-C5CF-14F68253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83703BC-3532-CDDD-A019-04749995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循环展开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F79F3B-AC58-400B-CB06-B96F488BD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3" y="3587576"/>
            <a:ext cx="10437547" cy="248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BC2254-52BA-09B0-4A0F-7B8401EA9AF0}"/>
              </a:ext>
            </a:extLst>
          </p:cNvPr>
          <p:cNvSpPr txBox="1"/>
          <p:nvPr/>
        </p:nvSpPr>
        <p:spPr>
          <a:xfrm>
            <a:off x="1143000" y="5786735"/>
            <a:ext cx="48006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在代码尺寸和性能之间做了权衡</a:t>
            </a:r>
          </a:p>
        </p:txBody>
      </p:sp>
    </p:spTree>
    <p:extLst>
      <p:ext uri="{BB962C8B-B14F-4D97-AF65-F5344CB8AC3E}">
        <p14:creationId xmlns:p14="http://schemas.microsoft.com/office/powerpoint/2010/main" val="13921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28C7C37-89EF-862D-8D91-61D5D91E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176000" cy="4978400"/>
          </a:xfrm>
        </p:spPr>
        <p:txBody>
          <a:bodyPr/>
          <a:lstStyle/>
          <a:p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clang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含有循环计算的源代码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 –O1 –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funroll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-loops –emit-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llvm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–S </a:t>
            </a:r>
            <a:r>
              <a:rPr kumimoji="1" lang="en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Rpass</a:t>
            </a:r>
            <a:r>
              <a:rPr kumimoji="1" lang="en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=loop-unroll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FFD0BE-0E6E-F88C-F566-5EDB651B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5D4149A-AD09-10BD-F740-BA8C8FE4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循环展开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39C966-3F0E-5B7A-5A17-805270B4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98" y="2000837"/>
            <a:ext cx="9517204" cy="39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9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101E9C4-DE73-9D2C-450B-26B5E633D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5156200" cy="4978400"/>
          </a:xfrm>
        </p:spPr>
        <p:txBody>
          <a:bodyPr/>
          <a:lstStyle/>
          <a:p>
            <a:r>
              <a:rPr kumimoji="1" lang="en" altLang="zh-CN" dirty="0"/>
              <a:t>d</a:t>
            </a:r>
            <a:r>
              <a:rPr kumimoji="1" lang="zh-CN" altLang="en-US" dirty="0"/>
              <a:t>是</a:t>
            </a:r>
            <a:r>
              <a:rPr kumimoji="1" lang="en" altLang="zh-CN" dirty="0"/>
              <a:t>n</a:t>
            </a:r>
            <a:r>
              <a:rPr kumimoji="1" lang="zh-CN" altLang="en-US" dirty="0"/>
              <a:t>的支配结点</a:t>
            </a:r>
            <a:r>
              <a:rPr kumimoji="1" lang="en-US" altLang="zh-CN" dirty="0"/>
              <a:t>:</a:t>
            </a:r>
          </a:p>
          <a:p>
            <a:pPr lvl="1"/>
            <a:r>
              <a:rPr kumimoji="1" lang="zh-CN" altLang="en-US" dirty="0"/>
              <a:t>若从初始结点起，</a:t>
            </a:r>
            <a:r>
              <a:rPr kumimoji="1" lang="zh-CN" altLang="en-US" b="1" dirty="0">
                <a:solidFill>
                  <a:srgbClr val="FF0000"/>
                </a:solidFill>
              </a:rPr>
              <a:t>每条到达</a:t>
            </a:r>
            <a:r>
              <a:rPr kumimoji="1" lang="en" altLang="zh-CN" b="1" dirty="0">
                <a:solidFill>
                  <a:srgbClr val="FF0000"/>
                </a:solidFill>
              </a:rPr>
              <a:t>n</a:t>
            </a:r>
            <a:r>
              <a:rPr kumimoji="1" lang="zh-CN" altLang="en-US" dirty="0"/>
              <a:t>的路径都要经过</a:t>
            </a:r>
            <a:r>
              <a:rPr kumimoji="1" lang="en" altLang="zh-CN" dirty="0"/>
              <a:t>d</a:t>
            </a:r>
            <a:r>
              <a:rPr kumimoji="1" lang="zh-CN" altLang="en" dirty="0"/>
              <a:t>，</a:t>
            </a:r>
            <a:r>
              <a:rPr kumimoji="1" lang="zh-CN" altLang="en-US" dirty="0"/>
              <a:t>写成</a:t>
            </a:r>
            <a:r>
              <a:rPr kumimoji="1" lang="en" altLang="zh-CN" b="1" dirty="0"/>
              <a:t>d </a:t>
            </a:r>
            <a:r>
              <a:rPr kumimoji="1" lang="en" altLang="zh-CN" b="1" dirty="0" err="1"/>
              <a:t>dom</a:t>
            </a:r>
            <a:r>
              <a:rPr kumimoji="1" lang="en" altLang="zh-CN" b="1" dirty="0"/>
              <a:t> n</a:t>
            </a:r>
          </a:p>
          <a:p>
            <a:r>
              <a:rPr kumimoji="1" lang="zh-CN" altLang="en-US" dirty="0"/>
              <a:t>结点是它本身的支配结点</a:t>
            </a:r>
            <a:endParaRPr kumimoji="1" lang="en" altLang="zh-CN" dirty="0"/>
          </a:p>
          <a:p>
            <a:r>
              <a:rPr kumimoji="1" lang="zh-CN" altLang="en-US" dirty="0"/>
              <a:t>循环的入口是循环中所有结点 的支配结点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0EEE23-6F9C-1C54-25C2-70D618BF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A5B152E-3663-1651-A59E-5FF64A344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支配结点</a:t>
            </a:r>
            <a:r>
              <a:rPr kumimoji="1" lang="en-US" altLang="zh-CN" dirty="0"/>
              <a:t>(</a:t>
            </a:r>
            <a:r>
              <a:rPr kumimoji="1" lang="en" altLang="zh-CN" dirty="0"/>
              <a:t>Dominators)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6CACC6-A75E-CA48-6062-A58E3C51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2" y="798565"/>
            <a:ext cx="4339167" cy="55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2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6FCB7-F815-0D15-693C-BA5BB400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B6384A9-1C4E-3376-CB55-9730B65B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支配结点</a:t>
            </a:r>
            <a:r>
              <a:rPr kumimoji="1" lang="en-US" altLang="zh-CN" dirty="0"/>
              <a:t>(</a:t>
            </a:r>
            <a:r>
              <a:rPr kumimoji="1" lang="en" altLang="zh-CN" dirty="0"/>
              <a:t>Dominators)-</a:t>
            </a:r>
            <a:r>
              <a:rPr kumimoji="1" lang="zh-CN" altLang="en-US" dirty="0"/>
              <a:t>举例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6AFCBB-B91D-0698-3E5A-6A351588E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39800"/>
            <a:ext cx="3863394" cy="4978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1AA6C7-56B9-A430-91E5-34E299917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54"/>
          <a:stretch/>
        </p:blipFill>
        <p:spPr>
          <a:xfrm>
            <a:off x="4233266" y="766755"/>
            <a:ext cx="3158134" cy="4716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64BD98-3044-EC30-21D7-1EF1CCAF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96" y="939800"/>
            <a:ext cx="3311229" cy="51731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BA769B-31D0-8398-FE0B-6C5BEE9267BB}"/>
              </a:ext>
            </a:extLst>
          </p:cNvPr>
          <p:cNvSpPr txBox="1"/>
          <p:nvPr/>
        </p:nvSpPr>
        <p:spPr>
          <a:xfrm>
            <a:off x="9944538" y="1558348"/>
            <a:ext cx="1841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支配结点树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每个结点支配它在树中的后代结点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0D3A1F-BD22-6547-5B18-8CF51B2CF25D}"/>
              </a:ext>
            </a:extLst>
          </p:cNvPr>
          <p:cNvSpPr txBox="1"/>
          <p:nvPr/>
        </p:nvSpPr>
        <p:spPr>
          <a:xfrm>
            <a:off x="3541232" y="5476175"/>
            <a:ext cx="4939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直接支配结点（immediate dominator） 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从入口结点到达n的所有路径上，结点n的最 后一个支配结点</a:t>
            </a:r>
          </a:p>
        </p:txBody>
      </p:sp>
    </p:spTree>
    <p:extLst>
      <p:ext uri="{BB962C8B-B14F-4D97-AF65-F5344CB8AC3E}">
        <p14:creationId xmlns:p14="http://schemas.microsoft.com/office/powerpoint/2010/main" val="294566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6A50D6-7C41-81C3-A375-C29E1BAE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379200" cy="525780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正向数据流分析</a:t>
            </a:r>
            <a:endParaRPr kumimoji="1" lang="en-US" altLang="zh-CN" dirty="0"/>
          </a:p>
          <a:p>
            <a:r>
              <a:rPr kumimoji="1" lang="zh-CN" altLang="en-US" dirty="0"/>
              <a:t>支配结点计算的数据流方程</a:t>
            </a:r>
            <a:endParaRPr kumimoji="1" lang="en-US" altLang="zh-CN" dirty="0"/>
          </a:p>
          <a:p>
            <a:pPr lvl="1"/>
            <a:r>
              <a:rPr kumimoji="1" lang="en" altLang="zh-CN" dirty="0"/>
              <a:t>IN[B]</a:t>
            </a:r>
            <a:r>
              <a:rPr kumimoji="1" lang="zh-CN" altLang="en" dirty="0"/>
              <a:t>：</a:t>
            </a:r>
            <a:r>
              <a:rPr kumimoji="1" lang="zh-CN" altLang="en-US" dirty="0"/>
              <a:t>在基本块</a:t>
            </a:r>
            <a:r>
              <a:rPr kumimoji="1" lang="en" altLang="zh-CN" dirty="0"/>
              <a:t>B</a:t>
            </a:r>
            <a:r>
              <a:rPr kumimoji="1" lang="zh-CN" altLang="en-US" dirty="0"/>
              <a:t>入口处的支配结点集合</a:t>
            </a:r>
            <a:endParaRPr kumimoji="1" lang="en-US" altLang="zh-CN" dirty="0"/>
          </a:p>
          <a:p>
            <a:pPr lvl="1"/>
            <a:r>
              <a:rPr kumimoji="1" lang="en" altLang="zh-CN" dirty="0"/>
              <a:t>OUT[B]</a:t>
            </a:r>
            <a:r>
              <a:rPr kumimoji="1" lang="zh-CN" altLang="en" dirty="0"/>
              <a:t>：</a:t>
            </a:r>
            <a:r>
              <a:rPr kumimoji="1" lang="zh-CN" altLang="en-US" dirty="0"/>
              <a:t>在基本块</a:t>
            </a:r>
            <a:r>
              <a:rPr kumimoji="1" lang="en" altLang="zh-CN" dirty="0"/>
              <a:t>B</a:t>
            </a:r>
            <a:r>
              <a:rPr kumimoji="1" lang="zh-CN" altLang="en-US" dirty="0"/>
              <a:t>出口处的支配结点集合</a:t>
            </a:r>
            <a:endParaRPr kumimoji="1" lang="en-US" altLang="zh-CN" dirty="0"/>
          </a:p>
          <a:p>
            <a:r>
              <a:rPr kumimoji="1" lang="zh-CN" altLang="en-US" dirty="0"/>
              <a:t>边界条件：</a:t>
            </a:r>
            <a:r>
              <a:rPr kumimoji="1" lang="en" altLang="zh-CN" dirty="0"/>
              <a:t>OUT[Entry] = {Entry}</a:t>
            </a:r>
            <a:endParaRPr kumimoji="1" lang="en-US" altLang="zh-CN" dirty="0"/>
          </a:p>
          <a:p>
            <a:r>
              <a:rPr kumimoji="1" lang="zh-CN" altLang="en-US" dirty="0"/>
              <a:t>初始化条件：</a:t>
            </a:r>
            <a:r>
              <a:rPr kumimoji="1" lang="en" altLang="zh-CN" dirty="0"/>
              <a:t>OUT[B] = N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除了</a:t>
            </a:r>
            <a:r>
              <a:rPr kumimoji="1" lang="en" altLang="zh-CN" dirty="0"/>
              <a:t>Entry</a:t>
            </a:r>
            <a:r>
              <a:rPr kumimoji="1" lang="zh-CN" altLang="en-US" dirty="0"/>
              <a:t>以外的</a:t>
            </a:r>
            <a:r>
              <a:rPr kumimoji="1" lang="en" altLang="zh-CN" dirty="0"/>
              <a:t>B</a:t>
            </a:r>
            <a:r>
              <a:rPr kumimoji="1" lang="zh-CN" altLang="en" dirty="0"/>
              <a:t>，</a:t>
            </a:r>
            <a:r>
              <a:rPr kumimoji="1" lang="en" altLang="zh-CN" dirty="0"/>
              <a:t>N</a:t>
            </a:r>
            <a:r>
              <a:rPr kumimoji="1" lang="zh-CN" altLang="en-US" dirty="0"/>
              <a:t>为支配结点的全集</a:t>
            </a:r>
            <a:endParaRPr kumimoji="1" lang="en-US" altLang="zh-CN" dirty="0"/>
          </a:p>
          <a:p>
            <a:r>
              <a:rPr kumimoji="1" lang="zh-CN" altLang="en-US" dirty="0"/>
              <a:t>约束方程</a:t>
            </a:r>
            <a:endParaRPr kumimoji="1" lang="en-US" altLang="zh-CN" dirty="0"/>
          </a:p>
          <a:p>
            <a:pPr lvl="1"/>
            <a:r>
              <a:rPr kumimoji="1" lang="en" altLang="zh-CN" dirty="0"/>
              <a:t>OUT[B] = IN[B]  {B}</a:t>
            </a:r>
            <a:r>
              <a:rPr kumimoji="1" lang="zh-CN" altLang="en-US" dirty="0"/>
              <a:t>        </a:t>
            </a:r>
            <a:r>
              <a:rPr kumimoji="1" lang="en" altLang="zh-CN" dirty="0"/>
              <a:t>(B not Entry)</a:t>
            </a:r>
          </a:p>
          <a:p>
            <a:pPr lvl="1"/>
            <a:r>
              <a:rPr kumimoji="1" lang="en" altLang="zh-CN" dirty="0"/>
              <a:t>IN[B] = ∩</a:t>
            </a:r>
            <a:r>
              <a:rPr kumimoji="1" lang="en" altLang="zh-CN" baseline="-25000" dirty="0"/>
              <a:t> P</a:t>
            </a:r>
            <a:r>
              <a:rPr kumimoji="1" lang="zh-CN" altLang="en-US" baseline="-25000" dirty="0"/>
              <a:t>是</a:t>
            </a:r>
            <a:r>
              <a:rPr kumimoji="1" lang="en-US" altLang="zh-CN" baseline="-25000" dirty="0"/>
              <a:t>B</a:t>
            </a:r>
            <a:r>
              <a:rPr kumimoji="1" lang="zh-CN" altLang="en-US" baseline="-25000" dirty="0"/>
              <a:t>的前驱</a:t>
            </a:r>
            <a:r>
              <a:rPr kumimoji="1" lang="en" altLang="zh-CN" dirty="0"/>
              <a:t>OUT [P] }</a:t>
            </a:r>
            <a:r>
              <a:rPr kumimoji="1" lang="zh-CN" altLang="en-US" dirty="0"/>
              <a:t>        </a:t>
            </a:r>
            <a:r>
              <a:rPr kumimoji="1" lang="en" altLang="zh-CN" dirty="0"/>
              <a:t>(B not Entry)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A29993-687C-16ED-5693-E1744F00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8454C6E-A7F8-6F8D-7E7B-2BDF1543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支配结点计算的数据流分析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自学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88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03B4C4B-6891-D2FA-A86D-A244B3114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程序中存在许多程序员无法避免的冗余运算</a:t>
            </a:r>
          </a:p>
          <a:p>
            <a:pPr lvl="1"/>
            <a:r>
              <a:rPr kumimoji="1" lang="zh-CN" altLang="en-US" dirty="0"/>
              <a:t>如</a:t>
            </a:r>
            <a:r>
              <a:rPr kumimoji="1" lang="en" altLang="zh-CN" dirty="0"/>
              <a:t>A[</a:t>
            </a:r>
            <a:r>
              <a:rPr kumimoji="1" lang="en" altLang="zh-CN" dirty="0" err="1"/>
              <a:t>i</a:t>
            </a:r>
            <a:r>
              <a:rPr kumimoji="1" lang="en" altLang="zh-CN" dirty="0"/>
              <a:t>][j]</a:t>
            </a:r>
            <a:r>
              <a:rPr kumimoji="1" lang="zh-CN" altLang="en-US" dirty="0"/>
              <a:t>和</a:t>
            </a:r>
            <a:r>
              <a:rPr kumimoji="1" lang="en" altLang="zh-CN" dirty="0"/>
              <a:t>X.f1</a:t>
            </a:r>
            <a:r>
              <a:rPr kumimoji="1" lang="zh-CN" altLang="en-US" dirty="0"/>
              <a:t>这样访问数组元素和结构体的域的操作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编译后，这些访问操作展开成多步低级算术运算</a:t>
            </a:r>
          </a:p>
          <a:p>
            <a:pPr lvl="2"/>
            <a:r>
              <a:rPr kumimoji="1" lang="zh-CN" altLang="en-US" dirty="0"/>
              <a:t>对同一个数据结构多次访问导致许多公共低级运算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254994-E71E-815A-1C62-E3B3C256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00FCAB1-7E21-8BB5-F4E6-6A135740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优化的源头和主要种类</a:t>
            </a:r>
          </a:p>
        </p:txBody>
      </p:sp>
    </p:spTree>
    <p:extLst>
      <p:ext uri="{BB962C8B-B14F-4D97-AF65-F5344CB8AC3E}">
        <p14:creationId xmlns:p14="http://schemas.microsoft.com/office/powerpoint/2010/main" val="555297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6A50D6-7C41-81C3-A375-C29E1BAE0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379200" cy="52578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目标：寻找支配结点 </a:t>
            </a:r>
            <a:endParaRPr kumimoji="1" lang="en-US" altLang="zh-CN" dirty="0"/>
          </a:p>
          <a:p>
            <a:r>
              <a:rPr kumimoji="1" lang="zh-CN" altLang="en-US" dirty="0"/>
              <a:t>输入：流图</a:t>
            </a:r>
            <a:r>
              <a:rPr kumimoji="1" lang="en" altLang="zh-CN" dirty="0"/>
              <a:t>G</a:t>
            </a:r>
            <a:r>
              <a:rPr kumimoji="1" lang="zh-CN" altLang="en" dirty="0"/>
              <a:t>，</a:t>
            </a:r>
            <a:r>
              <a:rPr kumimoji="1" lang="en" altLang="zh-CN" dirty="0"/>
              <a:t>G</a:t>
            </a:r>
            <a:r>
              <a:rPr kumimoji="1" lang="zh-CN" altLang="en-US" dirty="0"/>
              <a:t>的结点集</a:t>
            </a:r>
            <a:r>
              <a:rPr kumimoji="1" lang="en" altLang="zh-CN" dirty="0"/>
              <a:t>N </a:t>
            </a:r>
          </a:p>
          <a:p>
            <a:r>
              <a:rPr kumimoji="1" lang="zh-CN" altLang="en-US" dirty="0"/>
              <a:t>输出：每个</a:t>
            </a:r>
            <a:r>
              <a:rPr kumimoji="1" lang="en" altLang="zh-CN" dirty="0"/>
              <a:t>N</a:t>
            </a:r>
            <a:r>
              <a:rPr kumimoji="1" lang="zh-CN" altLang="en-US" dirty="0"/>
              <a:t>中的结点</a:t>
            </a:r>
            <a:r>
              <a:rPr kumimoji="1" lang="en" altLang="zh-CN" dirty="0"/>
              <a:t>n</a:t>
            </a:r>
            <a:r>
              <a:rPr kumimoji="1" lang="zh-CN" altLang="en" dirty="0"/>
              <a:t>，</a:t>
            </a:r>
            <a:r>
              <a:rPr kumimoji="1" lang="zh-CN" altLang="en-US" dirty="0"/>
              <a:t>支配</a:t>
            </a:r>
            <a:r>
              <a:rPr kumimoji="1" lang="en" altLang="zh-CN" dirty="0"/>
              <a:t>n</a:t>
            </a:r>
            <a:r>
              <a:rPr kumimoji="1" lang="zh-CN" altLang="en-US" dirty="0"/>
              <a:t>的所有结点的集合</a:t>
            </a:r>
            <a:r>
              <a:rPr kumimoji="1" lang="en" altLang="zh-CN" dirty="0"/>
              <a:t>D(n) </a:t>
            </a:r>
          </a:p>
          <a:p>
            <a:r>
              <a:rPr kumimoji="1" lang="zh-CN" altLang="en-US" dirty="0"/>
              <a:t>边界条件：</a:t>
            </a:r>
            <a:r>
              <a:rPr kumimoji="1" lang="en" altLang="zh-CN" dirty="0"/>
              <a:t>OUT[Entry] = {Entry}, </a:t>
            </a:r>
            <a:r>
              <a:rPr kumimoji="1" lang="zh-CN" altLang="en-US" dirty="0"/>
              <a:t>初始化：</a:t>
            </a:r>
            <a:r>
              <a:rPr kumimoji="1" lang="en" altLang="zh-CN" dirty="0"/>
              <a:t>OUT[B] = N </a:t>
            </a:r>
          </a:p>
          <a:p>
            <a:r>
              <a:rPr kumimoji="1" lang="zh-CN" altLang="en-US" dirty="0"/>
              <a:t>正向分析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1A29993-687C-16ED-5693-E1744F00C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8454C6E-A7F8-6F8D-7E7B-2BDF1543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支配结点计算的数据流分析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自学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A71F0-8425-84A1-6CFC-752191F7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3606800"/>
            <a:ext cx="7425647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61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BEEC77-26C0-44E8-5C0D-B4C60307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5B2D4FF-0C0D-EDF4-A1B7-9B7605D0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支配结点计算的数据流分析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自学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1CA6FF-98D5-7C33-ED7C-AAAE96206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6237"/>
            <a:ext cx="5943600" cy="19923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5614D6-325C-D0B3-9297-437B30DB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5206"/>
            <a:ext cx="1984302" cy="32704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C301C7-0770-D1C7-5786-7995CDED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326882"/>
            <a:ext cx="7399867" cy="40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4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858B582-8872-D53A-7B27-A2A68C6B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0A5260-300E-EC49-505A-9997BC0A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887A6E8-7AAB-B85B-A179-AC8FFC8E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深度优先排序</a:t>
            </a:r>
          </a:p>
        </p:txBody>
      </p:sp>
    </p:spTree>
    <p:extLst>
      <p:ext uri="{BB962C8B-B14F-4D97-AF65-F5344CB8AC3E}">
        <p14:creationId xmlns:p14="http://schemas.microsoft.com/office/powerpoint/2010/main" val="1527143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9889F5-FA40-6CA2-EBAE-31149D7A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4318000" cy="4978400"/>
          </a:xfrm>
        </p:spPr>
        <p:txBody>
          <a:bodyPr/>
          <a:lstStyle/>
          <a:p>
            <a:r>
              <a:rPr kumimoji="1" lang="zh-CN" altLang="en-US" dirty="0"/>
              <a:t>回边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如果有</a:t>
            </a:r>
            <a:r>
              <a:rPr kumimoji="1" lang="en" altLang="zh-CN" dirty="0"/>
              <a:t>a </a:t>
            </a:r>
            <a:r>
              <a:rPr kumimoji="1" lang="en" altLang="zh-CN" dirty="0" err="1"/>
              <a:t>dom</a:t>
            </a:r>
            <a:r>
              <a:rPr kumimoji="1" lang="en" altLang="zh-CN" dirty="0"/>
              <a:t> b </a:t>
            </a:r>
            <a:r>
              <a:rPr kumimoji="1" lang="zh-CN" altLang="en" dirty="0"/>
              <a:t>，</a:t>
            </a:r>
            <a:r>
              <a:rPr kumimoji="1" lang="zh-CN" altLang="en-US" dirty="0"/>
              <a:t>那么边</a:t>
            </a:r>
            <a:r>
              <a:rPr kumimoji="1" lang="en" altLang="zh-CN" dirty="0"/>
              <a:t>b → a</a:t>
            </a:r>
            <a:r>
              <a:rPr kumimoji="1" lang="zh-CN" altLang="en-US" dirty="0"/>
              <a:t>叫做回边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C9107B-9682-9A5F-F573-B396A05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EAD8C5-219E-0CF3-26E5-D031B78A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26BB2E-03DA-4737-D968-0C20BF3F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973667"/>
            <a:ext cx="4114800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80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4215FEB-929D-AF48-C935-3ED6CD05B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在源程序中，循环可以用多种形式描述</a:t>
            </a:r>
            <a:endParaRPr kumimoji="1" lang="en-US" altLang="zh-CN" dirty="0"/>
          </a:p>
          <a:p>
            <a:pPr lvl="1"/>
            <a:r>
              <a:rPr kumimoji="1" lang="en" altLang="zh-CN" dirty="0"/>
              <a:t>for, while, </a:t>
            </a:r>
            <a:r>
              <a:rPr kumimoji="1" lang="en" altLang="zh-CN" dirty="0" err="1"/>
              <a:t>goto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r>
              <a:rPr kumimoji="1" lang="zh-CN" altLang="en-US" dirty="0"/>
              <a:t>但从程序分析的角度来看，循环的代码形式并不重要，重要的是它是否具有一些易于优化的性质。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如果循环的入口结点唯一，那么我们就可以假设某些初始条件在循 环的每一次迭代开头成立。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8EBDAD-C5EB-D83E-CCD7-19EC2ADA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B884E04-DBB8-04E6-1FEF-07118E30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自然循环及其识别</a:t>
            </a:r>
          </a:p>
        </p:txBody>
      </p:sp>
    </p:spTree>
    <p:extLst>
      <p:ext uri="{BB962C8B-B14F-4D97-AF65-F5344CB8AC3E}">
        <p14:creationId xmlns:p14="http://schemas.microsoft.com/office/powerpoint/2010/main" val="2350691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A61240-7E15-B028-1E88-E8190FBD9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自然循环的性质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有唯一的入口结点，叫做首结点，首结点支配该循环中所有结点</a:t>
            </a:r>
          </a:p>
          <a:p>
            <a:pPr lvl="1"/>
            <a:r>
              <a:rPr kumimoji="1" lang="zh-CN" altLang="en-US" dirty="0"/>
              <a:t>至少存在一条回边进入该循环首结点</a:t>
            </a:r>
            <a:endParaRPr kumimoji="1" lang="en-US" altLang="zh-CN" dirty="0"/>
          </a:p>
          <a:p>
            <a:r>
              <a:rPr kumimoji="1" lang="zh-CN" altLang="en-US" dirty="0"/>
              <a:t>自然循环是一种适合于优化的循环。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382CDA-09FD-84F6-9E8E-F32423FB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D72BB98-88AE-5F79-8659-778DB730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1ABF3A-E643-E238-BC1E-EBFF5F0A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65" y="3390900"/>
            <a:ext cx="4508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79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9889F5-FA40-6CA2-EBAE-31149D7A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6070600" cy="4978400"/>
          </a:xfrm>
        </p:spPr>
        <p:txBody>
          <a:bodyPr/>
          <a:lstStyle/>
          <a:p>
            <a:r>
              <a:rPr kumimoji="1" lang="zh-CN" altLang="en-US" dirty="0"/>
              <a:t>回边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如果有</a:t>
            </a:r>
            <a:r>
              <a:rPr kumimoji="1" lang="en" altLang="zh-CN" dirty="0"/>
              <a:t>a </a:t>
            </a:r>
            <a:r>
              <a:rPr kumimoji="1" lang="en" altLang="zh-CN" dirty="0" err="1"/>
              <a:t>dom</a:t>
            </a:r>
            <a:r>
              <a:rPr kumimoji="1" lang="en" altLang="zh-CN" dirty="0"/>
              <a:t> b </a:t>
            </a:r>
            <a:r>
              <a:rPr kumimoji="1" lang="zh-CN" altLang="en" dirty="0"/>
              <a:t>，</a:t>
            </a:r>
            <a:r>
              <a:rPr kumimoji="1" lang="zh-CN" altLang="en-US" dirty="0"/>
              <a:t>那么边</a:t>
            </a:r>
            <a:r>
              <a:rPr kumimoji="1" lang="en" altLang="zh-CN" dirty="0"/>
              <a:t>b → a</a:t>
            </a:r>
            <a:r>
              <a:rPr kumimoji="1" lang="zh-CN" altLang="en-US" dirty="0"/>
              <a:t>叫做回边</a:t>
            </a:r>
            <a:endParaRPr kumimoji="1" lang="en-US" altLang="zh-CN" dirty="0"/>
          </a:p>
          <a:p>
            <a:r>
              <a:rPr kumimoji="1" lang="zh-CN" altLang="en-US" dirty="0"/>
              <a:t>回边</a:t>
            </a:r>
            <a:r>
              <a:rPr kumimoji="1" lang="en" altLang="zh-CN" dirty="0"/>
              <a:t>n → d</a:t>
            </a:r>
            <a:r>
              <a:rPr kumimoji="1" lang="zh-CN" altLang="en-US" dirty="0"/>
              <a:t>确定的自然循环</a:t>
            </a:r>
            <a:endParaRPr kumimoji="1" lang="en-US" altLang="zh-CN" dirty="0"/>
          </a:p>
          <a:p>
            <a:pPr lvl="1"/>
            <a:r>
              <a:rPr kumimoji="1" lang="en" altLang="zh-CN" dirty="0"/>
              <a:t>d</a:t>
            </a:r>
            <a:r>
              <a:rPr kumimoji="1" lang="zh-CN" altLang="en-US" dirty="0"/>
              <a:t>加上不经过</a:t>
            </a:r>
            <a:r>
              <a:rPr kumimoji="1" lang="en" altLang="zh-CN" dirty="0"/>
              <a:t>d</a:t>
            </a:r>
            <a:r>
              <a:rPr kumimoji="1" lang="zh-CN" altLang="en-US" dirty="0"/>
              <a:t>能到达</a:t>
            </a:r>
            <a:r>
              <a:rPr kumimoji="1" lang="en" altLang="zh-CN" dirty="0"/>
              <a:t>n</a:t>
            </a:r>
            <a:r>
              <a:rPr kumimoji="1" lang="zh-CN" altLang="en-US" dirty="0"/>
              <a:t>的所有结点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结点</a:t>
            </a:r>
            <a:r>
              <a:rPr kumimoji="1" lang="en" altLang="zh-CN" dirty="0"/>
              <a:t>d</a:t>
            </a:r>
            <a:r>
              <a:rPr kumimoji="1" lang="zh-CN" altLang="en-US" dirty="0"/>
              <a:t>是该循环的首结点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C9107B-9682-9A5F-F573-B396A05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EAD8C5-219E-0CF3-26E5-D031B78A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回边与自然循环识别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26BB2E-03DA-4737-D968-0C20BF3F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990600"/>
            <a:ext cx="4114800" cy="54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22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8AD86CE-75DE-1B21-2273-3CD22542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给定一条回边</a:t>
            </a:r>
            <a:r>
              <a:rPr kumimoji="1" lang="en" altLang="zh-CN" dirty="0"/>
              <a:t>n → d</a:t>
            </a:r>
            <a:r>
              <a:rPr kumimoji="1" lang="zh-CN" altLang="en" dirty="0"/>
              <a:t>，</a:t>
            </a:r>
            <a:r>
              <a:rPr kumimoji="1" lang="zh-CN" altLang="en-US" dirty="0"/>
              <a:t>它所对应自然循环包含</a:t>
            </a:r>
            <a:r>
              <a:rPr kumimoji="1" lang="en" altLang="zh-CN" dirty="0"/>
              <a:t>d</a:t>
            </a:r>
            <a:r>
              <a:rPr kumimoji="1" lang="zh-CN" altLang="en-US" dirty="0"/>
              <a:t>加上不经过</a:t>
            </a:r>
            <a:r>
              <a:rPr kumimoji="1" lang="en" altLang="zh-CN" dirty="0"/>
              <a:t>d</a:t>
            </a:r>
            <a:r>
              <a:rPr kumimoji="1" lang="zh-CN" altLang="en-US" dirty="0"/>
              <a:t>能到达 </a:t>
            </a:r>
            <a:r>
              <a:rPr kumimoji="1" lang="en" altLang="zh-CN" dirty="0"/>
              <a:t>n</a:t>
            </a:r>
            <a:r>
              <a:rPr kumimoji="1" lang="zh-CN" altLang="en-US" dirty="0"/>
              <a:t>的所有结点，且结点</a:t>
            </a:r>
            <a:r>
              <a:rPr kumimoji="1" lang="en" altLang="zh-CN" dirty="0"/>
              <a:t>d</a:t>
            </a:r>
            <a:r>
              <a:rPr kumimoji="1" lang="zh-CN" altLang="en-US" dirty="0"/>
              <a:t>是该循环的首结点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0D5A29-6116-BC0B-3DDC-15E8FAB5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254E610-A2CF-6A3D-9633-B5134A8A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自然循环的识别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1B66D6-49E5-C3E7-DE34-59037ABD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1571"/>
            <a:ext cx="3124200" cy="41010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6DE54C-A626-3275-CF4B-F1A643B9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2273300"/>
            <a:ext cx="6883400" cy="39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27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4EF9B5-6DAD-A236-C2DC-277EA112C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输入：流图</a:t>
            </a:r>
            <a:r>
              <a:rPr kumimoji="1" lang="en" altLang="zh-CN" dirty="0"/>
              <a:t>G</a:t>
            </a:r>
            <a:r>
              <a:rPr kumimoji="1" lang="zh-CN" altLang="en-US" dirty="0"/>
              <a:t>和回边</a:t>
            </a:r>
            <a:r>
              <a:rPr kumimoji="1" lang="en" altLang="zh-CN" dirty="0"/>
              <a:t>n → d</a:t>
            </a:r>
          </a:p>
          <a:p>
            <a:r>
              <a:rPr kumimoji="1" lang="zh-CN" altLang="en-US" dirty="0"/>
              <a:t>输出：回边对应的自然循环的所有结点集合</a:t>
            </a:r>
            <a:endParaRPr kumimoji="1" lang="en" altLang="zh-CN" dirty="0"/>
          </a:p>
          <a:p>
            <a:r>
              <a:rPr kumimoji="1" lang="zh-CN" altLang="en-US" dirty="0"/>
              <a:t>算法：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B57FF0-6BBC-57F5-73CB-09EBE32C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F1DBA79-F10F-B28A-9F77-51FA56CE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自然循环识别的算法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E13F0-27AD-653A-054C-37D04E3AE28B}"/>
              </a:ext>
            </a:extLst>
          </p:cNvPr>
          <p:cNvSpPr txBox="1"/>
          <p:nvPr/>
        </p:nvSpPr>
        <p:spPr>
          <a:xfrm>
            <a:off x="2234761" y="2376936"/>
            <a:ext cx="8305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stack = {};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loop = {n, d};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push{stack, n};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while(stack != {}){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m = top{stack}; pop{stack};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for(p: p是m的前驱){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if(p not in loop){ push(stack, p); } 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loop = loop U {p};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7693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686800" y="6356350"/>
            <a:ext cx="1981200" cy="457200"/>
          </a:xfrm>
        </p:spPr>
        <p:txBody>
          <a:bodyPr/>
          <a:lstStyle/>
          <a:p>
            <a:fld id="{462C808B-4BFB-437F-8C5A-0F0D13D80DAD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78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0C6C471-1150-D483-0729-88EA1896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90600"/>
            <a:ext cx="11379200" cy="1143000"/>
          </a:xfrm>
        </p:spPr>
        <p:txBody>
          <a:bodyPr/>
          <a:lstStyle/>
          <a:p>
            <a:r>
              <a:rPr kumimoji="1" lang="zh-CN" altLang="en-US" sz="2800" dirty="0"/>
              <a:t>排序是最基本、应用最广泛的可通过计算机高效求解的问题之一</a:t>
            </a:r>
          </a:p>
          <a:p>
            <a:r>
              <a:rPr kumimoji="1" lang="zh-CN" altLang="en-US" sz="2800" dirty="0"/>
              <a:t>快速排序是最经典、效率较高的排序算法之一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01D1FA2-1698-39A1-0309-59E056A26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066C626-A8EA-9852-DF14-99A7529C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举例：快速排序程序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009FE3-30E6-6ACB-6224-7B7330B7F4D6}"/>
              </a:ext>
            </a:extLst>
          </p:cNvPr>
          <p:cNvSpPr txBox="1"/>
          <p:nvPr/>
        </p:nvSpPr>
        <p:spPr>
          <a:xfrm>
            <a:off x="525943" y="2163462"/>
            <a:ext cx="3817457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=m-1;j=n;v=a[n];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(1){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do i=i+1; while(a[i]&lt;v);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do j=j-1; while(a[j]&gt;v);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if (i&gt;=j) break;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x=a[i];a[i]=a[j];a[j]=x;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x=a[i];a[i]=a[n];a[n]=x;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3CDCF8-4856-9D99-AC48-63462C06897B}"/>
              </a:ext>
            </a:extLst>
          </p:cNvPr>
          <p:cNvSpPr txBox="1"/>
          <p:nvPr/>
        </p:nvSpPr>
        <p:spPr>
          <a:xfrm>
            <a:off x="989723" y="5029200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高级语言代码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C624B5-3469-F5C7-AF22-2F14FDE5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65" y="1949450"/>
            <a:ext cx="6134100" cy="29591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D78B5A5-CE21-C1CF-229D-436110D7EC3E}"/>
              </a:ext>
            </a:extLst>
          </p:cNvPr>
          <p:cNvSpPr txBox="1"/>
          <p:nvPr/>
        </p:nvSpPr>
        <p:spPr>
          <a:xfrm>
            <a:off x="6387661" y="4939865"/>
            <a:ext cx="264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生成的中间代码</a:t>
            </a:r>
          </a:p>
        </p:txBody>
      </p:sp>
    </p:spTree>
    <p:extLst>
      <p:ext uri="{BB962C8B-B14F-4D97-AF65-F5344CB8AC3E}">
        <p14:creationId xmlns:p14="http://schemas.microsoft.com/office/powerpoint/2010/main" val="33961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96BF51-BFEF-E98E-5DA2-5CD3E4E8A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965200"/>
            <a:ext cx="8140700" cy="49276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4907C7-F240-0688-C468-8408DAEB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C11D27C-DCC8-17EC-EFE0-83A1EDD4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举例：快速排序程序</a:t>
            </a:r>
          </a:p>
        </p:txBody>
      </p:sp>
    </p:spTree>
    <p:extLst>
      <p:ext uri="{BB962C8B-B14F-4D97-AF65-F5344CB8AC3E}">
        <p14:creationId xmlns:p14="http://schemas.microsoft.com/office/powerpoint/2010/main" val="289340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674207F-94C4-7721-D567-A47E776A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638800"/>
            <a:ext cx="11190890" cy="548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dirty="0"/>
              <a:t>延伸阅读：</a:t>
            </a:r>
            <a:r>
              <a:rPr kumimoji="1" lang="en" altLang="zh-CN" dirty="0">
                <a:hlinkClick r:id="rId2"/>
              </a:rPr>
              <a:t>https://clang.llvm.org/docs/CommandGuide/clang.html#code-generation-options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E140F8-360D-344B-BEDA-23F89C70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编译器的优化选项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C5550E-B167-0A76-A06F-E5941F3F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83239"/>
            <a:ext cx="11036808" cy="45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83FCFF-0608-2165-513B-BF506227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举例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优化对代码性能的影响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CF45A6-0C09-E547-0D13-611FE159C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14400"/>
            <a:ext cx="11189161" cy="46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2339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6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主题6</Template>
  <TotalTime>142</TotalTime>
  <Words>2714</Words>
  <Application>Microsoft Macintosh PowerPoint</Application>
  <PresentationFormat>宽屏</PresentationFormat>
  <Paragraphs>343</Paragraphs>
  <Slides>59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1" baseType="lpstr">
      <vt:lpstr>华文新魏</vt:lpstr>
      <vt:lpstr>宋体</vt:lpstr>
      <vt:lpstr>Microsoft YaHei</vt:lpstr>
      <vt:lpstr>Times</vt:lpstr>
      <vt:lpstr>Arial</vt:lpstr>
      <vt:lpstr>Calibri</vt:lpstr>
      <vt:lpstr>Comic Sans MS</vt:lpstr>
      <vt:lpstr>Consolas</vt:lpstr>
      <vt:lpstr>Lucida Sans</vt:lpstr>
      <vt:lpstr>Tahoma</vt:lpstr>
      <vt:lpstr>Times New Roman</vt:lpstr>
      <vt:lpstr>主题6</vt:lpstr>
      <vt:lpstr>编译原理 Principle of Compiler 2023-2024第2学期</vt:lpstr>
      <vt:lpstr>提纲</vt:lpstr>
      <vt:lpstr>什么是代码优化？</vt:lpstr>
      <vt:lpstr>为什么需要代码优化？</vt:lpstr>
      <vt:lpstr>优化的源头和主要种类</vt:lpstr>
      <vt:lpstr>举例：快速排序程序</vt:lpstr>
      <vt:lpstr>举例：快速排序程序</vt:lpstr>
      <vt:lpstr>编译器的优化选项</vt:lpstr>
      <vt:lpstr>举例——优化对代码性能的影响</vt:lpstr>
      <vt:lpstr>举例——优化对代码性能的影响</vt:lpstr>
      <vt:lpstr>国产开源编译器——毕昇编译器</vt:lpstr>
      <vt:lpstr>提纲</vt:lpstr>
      <vt:lpstr>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快速排序中的公共子表达式删除</vt:lpstr>
      <vt:lpstr>理论联系实际——课外延伸阅读</vt:lpstr>
      <vt:lpstr>死代码删除</vt:lpstr>
      <vt:lpstr>复制传播</vt:lpstr>
      <vt:lpstr>快排中的死代码删除</vt:lpstr>
      <vt:lpstr>快排中的死代码删除</vt:lpstr>
      <vt:lpstr>快排中的死代码删除</vt:lpstr>
      <vt:lpstr>常量合并</vt:lpstr>
      <vt:lpstr>循环中的强度削弱</vt:lpstr>
      <vt:lpstr>循环中的强度削弱</vt:lpstr>
      <vt:lpstr>循环中的强度削弱</vt:lpstr>
      <vt:lpstr>循环中的强度削弱</vt:lpstr>
      <vt:lpstr>循环中的强度削弱</vt:lpstr>
      <vt:lpstr>循环中归纳变量删除</vt:lpstr>
      <vt:lpstr>优化后的快速排序代码</vt:lpstr>
      <vt:lpstr>理论联系实际——课外延伸阅读</vt:lpstr>
      <vt:lpstr>代码移动</vt:lpstr>
      <vt:lpstr>代码优化小结</vt:lpstr>
      <vt:lpstr>图灵奖获得者——法兰·艾伦</vt:lpstr>
      <vt:lpstr>9.5 流图中的循环</vt:lpstr>
      <vt:lpstr>流图中的循环</vt:lpstr>
      <vt:lpstr>举例——循环展开</vt:lpstr>
      <vt:lpstr>举例——循环展开</vt:lpstr>
      <vt:lpstr>支配结点(Dominators)</vt:lpstr>
      <vt:lpstr>支配结点(Dominators)-举例</vt:lpstr>
      <vt:lpstr>支配结点计算的数据流分析【自学】</vt:lpstr>
      <vt:lpstr>支配结点计算的数据流分析【自学】</vt:lpstr>
      <vt:lpstr>支配结点计算的数据流分析【自学】</vt:lpstr>
      <vt:lpstr>深度优先排序</vt:lpstr>
      <vt:lpstr>回边</vt:lpstr>
      <vt:lpstr>自然循环及其识别</vt:lpstr>
      <vt:lpstr>自然循环</vt:lpstr>
      <vt:lpstr>回边与自然循环识别</vt:lpstr>
      <vt:lpstr>自然循环的识别</vt:lpstr>
      <vt:lpstr>自然循环识别的算法</vt:lpstr>
      <vt:lpstr>PowerPoint 演示文稿</vt:lpstr>
    </vt:vector>
  </TitlesOfParts>
  <Company>Hangzhou Dianzi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Principles</dc:title>
  <dc:creator>HUANG Xiaoxi</dc:creator>
  <cp:lastModifiedBy>Microsoft Office User</cp:lastModifiedBy>
  <cp:revision>1150</cp:revision>
  <cp:lastPrinted>2012-03-05T01:42:15Z</cp:lastPrinted>
  <dcterms:created xsi:type="dcterms:W3CDTF">2010-04-19T15:31:24Z</dcterms:created>
  <dcterms:modified xsi:type="dcterms:W3CDTF">2024-06-06T04:58:29Z</dcterms:modified>
</cp:coreProperties>
</file>